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in Hartman" initials="G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64" d="100"/>
          <a:sy n="164" d="100"/>
        </p:scale>
        <p:origin x="-13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1/27/15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1/27/15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1/27/15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58952"/>
            <a:ext cx="10058400" cy="3566160"/>
          </a:xfrm>
        </p:spPr>
        <p:txBody>
          <a:bodyPr/>
          <a:lstStyle/>
          <a:p>
            <a:r>
              <a:rPr lang="en-US" dirty="0" smtClean="0"/>
              <a:t>How </a:t>
            </a:r>
            <a:r>
              <a:rPr lang="en-US" dirty="0"/>
              <a:t>C</a:t>
            </a:r>
            <a:r>
              <a:rPr lang="en-US" dirty="0" smtClean="0"/>
              <a:t>olors Change Our Perception of Food?</a:t>
            </a:r>
            <a:endParaRPr lang="en-US" dirty="0"/>
          </a:p>
        </p:txBody>
      </p:sp>
      <p:sp>
        <p:nvSpPr>
          <p:cNvPr id="3" name="Subtitle 2"/>
          <p:cNvSpPr>
            <a:spLocks noGrp="1"/>
          </p:cNvSpPr>
          <p:nvPr>
            <p:ph type="subTitle" idx="1"/>
          </p:nvPr>
        </p:nvSpPr>
        <p:spPr/>
        <p:txBody>
          <a:bodyPr/>
          <a:lstStyle/>
          <a:p>
            <a:r>
              <a:rPr lang="en-US" dirty="0" smtClean="0"/>
              <a:t>By: Gavin Hartman / Due: 1-  -14 / Class: 8-3</a:t>
            </a:r>
          </a:p>
        </p:txBody>
      </p:sp>
    </p:spTree>
    <p:extLst>
      <p:ext uri="{BB962C8B-B14F-4D97-AF65-F5344CB8AC3E}">
        <p14:creationId xmlns:p14="http://schemas.microsoft.com/office/powerpoint/2010/main" val="132267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Research</a:t>
            </a:r>
            <a:endParaRPr lang="en-US" dirty="0"/>
          </a:p>
        </p:txBody>
      </p:sp>
      <p:sp>
        <p:nvSpPr>
          <p:cNvPr id="3" name="Content Placeholder 2"/>
          <p:cNvSpPr>
            <a:spLocks noGrp="1"/>
          </p:cNvSpPr>
          <p:nvPr>
            <p:ph idx="1"/>
          </p:nvPr>
        </p:nvSpPr>
        <p:spPr/>
        <p:txBody>
          <a:bodyPr/>
          <a:lstStyle/>
          <a:p>
            <a:r>
              <a:rPr lang="en-US" dirty="0">
                <a:latin typeface="+mj-lt"/>
              </a:rPr>
              <a:t>Our </a:t>
            </a:r>
            <a:r>
              <a:rPr lang="en-US" dirty="0" smtClean="0">
                <a:latin typeface="+mj-lt"/>
              </a:rPr>
              <a:t>taste and appetite </a:t>
            </a:r>
            <a:r>
              <a:rPr lang="en-US" dirty="0">
                <a:latin typeface="+mj-lt"/>
              </a:rPr>
              <a:t>is most often affected by our sense of </a:t>
            </a:r>
            <a:r>
              <a:rPr lang="en-US" dirty="0" smtClean="0">
                <a:latin typeface="+mj-lt"/>
              </a:rPr>
              <a:t>sight because we can determine how the food looks </a:t>
            </a:r>
            <a:r>
              <a:rPr lang="en-US" dirty="0">
                <a:latin typeface="+mj-lt"/>
              </a:rPr>
              <a:t>before we </a:t>
            </a:r>
            <a:r>
              <a:rPr lang="en-US" dirty="0" smtClean="0">
                <a:latin typeface="+mj-lt"/>
              </a:rPr>
              <a:t>eat </a:t>
            </a:r>
            <a:r>
              <a:rPr lang="en-US" dirty="0">
                <a:latin typeface="+mj-lt"/>
              </a:rPr>
              <a:t>it</a:t>
            </a:r>
            <a:r>
              <a:rPr lang="en-US" dirty="0" smtClean="0">
                <a:latin typeface="+mj-lt"/>
              </a:rPr>
              <a:t>. Sight is mostly dependent on colors to judge how the food will taste and how appetizing it will be before being eaten. </a:t>
            </a:r>
            <a:r>
              <a:rPr lang="en-US" dirty="0">
                <a:latin typeface="+mj-lt"/>
              </a:rPr>
              <a:t>Colors can effect someones appetite whether it is the color of the food or the colors of the room you are eating in. Usually colors like blue and purple are the least appetizing, they are also actually appetite </a:t>
            </a:r>
            <a:r>
              <a:rPr lang="en-US" dirty="0" smtClean="0">
                <a:latin typeface="+mj-lt"/>
              </a:rPr>
              <a:t>suppressents.</a:t>
            </a:r>
            <a:r>
              <a:rPr lang="en-US" dirty="0">
                <a:latin typeface="+mj-lt"/>
              </a:rPr>
              <a:t> They are appetite suppressents because there are not many foods that are blue and </a:t>
            </a:r>
            <a:r>
              <a:rPr lang="en-US" dirty="0" smtClean="0">
                <a:latin typeface="+mj-lt"/>
              </a:rPr>
              <a:t>purple. </a:t>
            </a:r>
            <a:r>
              <a:rPr lang="en-US" dirty="0">
                <a:latin typeface="+mj-lt"/>
              </a:rPr>
              <a:t>However, the most appetizing colors are red, orange, and yellow. These colors help the appetite because they represent feelings of excitment and </a:t>
            </a:r>
            <a:r>
              <a:rPr lang="en-US" dirty="0" smtClean="0">
                <a:latin typeface="+mj-lt"/>
              </a:rPr>
              <a:t>joy.</a:t>
            </a:r>
            <a:r>
              <a:rPr lang="en-US" dirty="0">
                <a:latin typeface="+mj-lt"/>
              </a:rPr>
              <a:t> Green foods are automatically seen as healthy, and safe because of the colors' association with nature</a:t>
            </a:r>
            <a:r>
              <a:rPr lang="en-US" dirty="0" smtClean="0">
                <a:latin typeface="+mj-lt"/>
              </a:rPr>
              <a:t>. Experiments </a:t>
            </a:r>
            <a:r>
              <a:rPr lang="en-US" dirty="0">
                <a:latin typeface="+mj-lt"/>
              </a:rPr>
              <a:t>were done on people in 1970 to see if color really affects appetite</a:t>
            </a:r>
            <a:r>
              <a:rPr lang="en-US" dirty="0" smtClean="0">
                <a:latin typeface="+mj-lt"/>
              </a:rPr>
              <a:t>.</a:t>
            </a:r>
            <a:r>
              <a:rPr lang="en-US" dirty="0">
                <a:latin typeface="+mj-lt"/>
              </a:rPr>
              <a:t> The outcome was that when the steak and french fries turned blue and </a:t>
            </a:r>
            <a:r>
              <a:rPr lang="en-US" dirty="0" smtClean="0">
                <a:latin typeface="+mj-lt"/>
              </a:rPr>
              <a:t>green while eating </a:t>
            </a:r>
            <a:r>
              <a:rPr lang="en-US" dirty="0">
                <a:latin typeface="+mj-lt"/>
              </a:rPr>
              <a:t>the subjects lost their appetite and </a:t>
            </a:r>
            <a:r>
              <a:rPr lang="en-US" dirty="0" smtClean="0">
                <a:latin typeface="+mj-lt"/>
              </a:rPr>
              <a:t>became ill. </a:t>
            </a:r>
            <a:endParaRPr lang="en-US" dirty="0">
              <a:latin typeface="+mj-lt"/>
            </a:endParaRPr>
          </a:p>
        </p:txBody>
      </p:sp>
    </p:spTree>
    <p:extLst>
      <p:ext uri="{BB962C8B-B14F-4D97-AF65-F5344CB8AC3E}">
        <p14:creationId xmlns:p14="http://schemas.microsoft.com/office/powerpoint/2010/main" val="3838344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pPr algn="ctr"/>
            <a:r>
              <a:rPr lang="en-US" sz="3200" dirty="0" smtClean="0">
                <a:latin typeface="+mj-lt"/>
              </a:rPr>
              <a:t>If a dye a batch of cookies red and blue, then most people will prefer the red cookies because the color blue is an appetite suppressant.</a:t>
            </a:r>
            <a:endParaRPr lang="en-US" dirty="0" smtClean="0"/>
          </a:p>
        </p:txBody>
      </p:sp>
      <p:pic>
        <p:nvPicPr>
          <p:cNvPr id="1026" name="Picture 2" descr="http://sweets.seriouseats.com/images/2014/03/286737-pillsbury-blue-raspberry-smu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325120"/>
            <a:ext cx="3819647" cy="2543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3.gstatic.com/images?q=tbn:ANd9GcRJEGIW41jhpxeeW1TI5YUxrXP1GCigkEElaM1PN06WgkFyIq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441" y="3319251"/>
            <a:ext cx="3798239" cy="254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03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a:xfrm>
            <a:off x="941705" y="2049787"/>
            <a:ext cx="6913650" cy="2436837"/>
          </a:xfrm>
        </p:spPr>
        <p:txBody>
          <a:bodyPr>
            <a:normAutofit fontScale="92500" lnSpcReduction="10000"/>
          </a:bodyPr>
          <a:lstStyle/>
          <a:p>
            <a:pPr>
              <a:buFont typeface="Arial" panose="020B0604020202020204" pitchFamily="34" charset="0"/>
              <a:buChar char="•"/>
            </a:pPr>
            <a:r>
              <a:rPr lang="en-US" dirty="0" smtClean="0"/>
              <a:t> 2 Pillsbury 16oz cups of frosting </a:t>
            </a:r>
          </a:p>
          <a:p>
            <a:pPr>
              <a:buFont typeface="Arial" panose="020B0604020202020204" pitchFamily="34" charset="0"/>
              <a:buChar char="•"/>
            </a:pPr>
            <a:r>
              <a:rPr lang="en-US" dirty="0" smtClean="0"/>
              <a:t> 4 Ready To Go Pillsbury sugar cookie packs (24 cookies per pack)</a:t>
            </a:r>
          </a:p>
          <a:p>
            <a:pPr>
              <a:buFont typeface="Arial" panose="020B0604020202020204" pitchFamily="34" charset="0"/>
              <a:buChar char="•"/>
            </a:pPr>
            <a:r>
              <a:rPr lang="en-US" dirty="0" smtClean="0"/>
              <a:t> 1 Red and Blue Crocker food coloring pack  </a:t>
            </a:r>
          </a:p>
          <a:p>
            <a:pPr>
              <a:buFont typeface="Arial" panose="020B0604020202020204" pitchFamily="34" charset="0"/>
              <a:buChar char="•"/>
            </a:pPr>
            <a:r>
              <a:rPr lang="en-US" dirty="0" smtClean="0"/>
              <a:t> 2 bowls</a:t>
            </a:r>
          </a:p>
          <a:p>
            <a:pPr>
              <a:buFont typeface="Arial" panose="020B0604020202020204" pitchFamily="34" charset="0"/>
              <a:buChar char="•"/>
            </a:pPr>
            <a:r>
              <a:rPr lang="en-US" dirty="0" smtClean="0"/>
              <a:t> Aluminum Foil </a:t>
            </a:r>
          </a:p>
          <a:p>
            <a:pPr>
              <a:buFont typeface="Arial" panose="020B0604020202020204" pitchFamily="34" charset="0"/>
              <a:buChar char="•"/>
            </a:pPr>
            <a:r>
              <a:rPr lang="en-US" dirty="0" smtClean="0"/>
              <a:t> 4 platers</a:t>
            </a:r>
          </a:p>
          <a:p>
            <a:pPr>
              <a:buFont typeface="Arial" panose="020B0604020202020204" pitchFamily="34" charset="0"/>
              <a:buChar char="•"/>
            </a:pPr>
            <a:endParaRPr lang="en-US" dirty="0"/>
          </a:p>
        </p:txBody>
      </p:sp>
      <p:pic>
        <p:nvPicPr>
          <p:cNvPr id="1026" name="Picture 2" descr="http://c3.soap.com/images/products/p/dcs/dcs-2661_1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190" y="4297798"/>
            <a:ext cx="1480041" cy="1624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5.walmartimages.com/dfw/dce07b8c-da1d/k2-_efa15293-ae66-4236-adbb-1a4d59e1ffe1.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872" y="4183887"/>
            <a:ext cx="1738648" cy="1738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412023" y="4053355"/>
            <a:ext cx="1973014" cy="1999715"/>
          </a:xfrm>
          <a:prstGeom prst="rect">
            <a:avLst/>
          </a:prstGeom>
        </p:spPr>
      </p:pic>
    </p:spTree>
    <p:extLst>
      <p:ext uri="{BB962C8B-B14F-4D97-AF65-F5344CB8AC3E}">
        <p14:creationId xmlns:p14="http://schemas.microsoft.com/office/powerpoint/2010/main" val="2209160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latin typeface="+mj-lt"/>
              </a:rPr>
              <a:t>Roll the cookie dough out into cookie shaped balls. </a:t>
            </a:r>
          </a:p>
          <a:p>
            <a:pPr marL="457200" indent="-457200">
              <a:buFont typeface="+mj-lt"/>
              <a:buAutoNum type="arabicPeriod"/>
            </a:pPr>
            <a:r>
              <a:rPr lang="en-US" dirty="0" smtClean="0">
                <a:latin typeface="+mj-lt"/>
              </a:rPr>
              <a:t>Take 2 bowls and dump one cup of frosting into each.</a:t>
            </a:r>
          </a:p>
          <a:p>
            <a:pPr marL="457200" indent="-457200">
              <a:buFont typeface="+mj-lt"/>
              <a:buAutoNum type="arabicPeriod"/>
            </a:pPr>
            <a:r>
              <a:rPr lang="en-US" dirty="0" smtClean="0">
                <a:latin typeface="+mj-lt"/>
              </a:rPr>
              <a:t>Pour all of the red dye into one bowl and blue into the other. </a:t>
            </a:r>
          </a:p>
          <a:p>
            <a:pPr marL="457200" indent="-457200">
              <a:buFont typeface="+mj-lt"/>
              <a:buAutoNum type="arabicPeriod"/>
            </a:pPr>
            <a:r>
              <a:rPr lang="en-US" dirty="0" smtClean="0">
                <a:latin typeface="+mj-lt"/>
              </a:rPr>
              <a:t>Mix until all of the frosting is solid blue/red.</a:t>
            </a:r>
          </a:p>
          <a:p>
            <a:pPr marL="457200" indent="-457200">
              <a:buFont typeface="+mj-lt"/>
              <a:buAutoNum type="arabicPeriod"/>
            </a:pPr>
            <a:r>
              <a:rPr lang="en-US" dirty="0" smtClean="0">
                <a:latin typeface="+mj-lt"/>
              </a:rPr>
              <a:t>Cook cookie dough in the oven on 350 degrees for 14 min per two packs of cookies </a:t>
            </a:r>
          </a:p>
          <a:p>
            <a:pPr marL="457200" indent="-457200">
              <a:buFont typeface="+mj-lt"/>
              <a:buAutoNum type="arabicPeriod"/>
            </a:pPr>
            <a:r>
              <a:rPr lang="en-US" dirty="0" smtClean="0">
                <a:latin typeface="+mj-lt"/>
              </a:rPr>
              <a:t>Spread red frosting on half of the cookies and blue on the other</a:t>
            </a:r>
          </a:p>
          <a:p>
            <a:pPr marL="457200" indent="-457200">
              <a:buFont typeface="+mj-lt"/>
              <a:buAutoNum type="arabicPeriod"/>
            </a:pPr>
            <a:r>
              <a:rPr lang="en-US" dirty="0" smtClean="0">
                <a:latin typeface="+mj-lt"/>
              </a:rPr>
              <a:t>Put all of the cookies on the four plates </a:t>
            </a:r>
          </a:p>
          <a:p>
            <a:pPr marL="457200" indent="-457200">
              <a:buFont typeface="+mj-lt"/>
              <a:buAutoNum type="arabicPeriod"/>
            </a:pPr>
            <a:r>
              <a:rPr lang="en-US" dirty="0" smtClean="0">
                <a:latin typeface="+mj-lt"/>
              </a:rPr>
              <a:t>Cover the platers in aluminu foil </a:t>
            </a:r>
          </a:p>
          <a:p>
            <a:pPr marL="457200" indent="-457200">
              <a:buFont typeface="+mj-lt"/>
              <a:buAutoNum type="arabicPeriod"/>
            </a:pPr>
            <a:r>
              <a:rPr lang="en-US" dirty="0" smtClean="0">
                <a:latin typeface="+mj-lt"/>
              </a:rPr>
              <a:t>Bring to class and record how many picked red vs. the blue cookies</a:t>
            </a:r>
            <a:endParaRPr lang="en-US" dirty="0">
              <a:latin typeface="+mj-lt"/>
            </a:endParaRPr>
          </a:p>
        </p:txBody>
      </p:sp>
    </p:spTree>
    <p:extLst>
      <p:ext uri="{BB962C8B-B14F-4D97-AF65-F5344CB8AC3E}">
        <p14:creationId xmlns:p14="http://schemas.microsoft.com/office/powerpoint/2010/main" val="1757083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68934428"/>
              </p:ext>
            </p:extLst>
          </p:nvPr>
        </p:nvGraphicFramePr>
        <p:xfrm>
          <a:off x="1097280" y="2028236"/>
          <a:ext cx="9584140" cy="1112520"/>
        </p:xfrm>
        <a:graphic>
          <a:graphicData uri="http://schemas.openxmlformats.org/drawingml/2006/table">
            <a:tbl>
              <a:tblPr firstRow="1" bandRow="1">
                <a:tableStyleId>{5C22544A-7EE6-4342-B048-85BDC9FD1C3A}</a:tableStyleId>
              </a:tblPr>
              <a:tblGrid>
                <a:gridCol w="2395471"/>
                <a:gridCol w="2498501"/>
                <a:gridCol w="2459865"/>
                <a:gridCol w="2230303"/>
              </a:tblGrid>
              <a:tr h="370840">
                <a:tc>
                  <a:txBody>
                    <a:bodyPr/>
                    <a:lstStyle/>
                    <a:p>
                      <a:pPr algn="ctr"/>
                      <a:r>
                        <a:rPr lang="en-US" dirty="0" smtClean="0"/>
                        <a:t>Class 8-1</a:t>
                      </a:r>
                      <a:endParaRPr lang="en-US" dirty="0"/>
                    </a:p>
                  </a:txBody>
                  <a:tcPr/>
                </a:tc>
                <a:tc>
                  <a:txBody>
                    <a:bodyPr/>
                    <a:lstStyle/>
                    <a:p>
                      <a:pPr algn="ctr"/>
                      <a:r>
                        <a:rPr lang="en-US" dirty="0" smtClean="0"/>
                        <a:t>Class 8-2</a:t>
                      </a:r>
                      <a:endParaRPr lang="en-US" dirty="0"/>
                    </a:p>
                  </a:txBody>
                  <a:tcPr/>
                </a:tc>
                <a:tc>
                  <a:txBody>
                    <a:bodyPr/>
                    <a:lstStyle/>
                    <a:p>
                      <a:pPr algn="ctr"/>
                      <a:r>
                        <a:rPr lang="en-US" dirty="0" smtClean="0"/>
                        <a:t> Class 8-3</a:t>
                      </a:r>
                      <a:endParaRPr lang="en-US" dirty="0"/>
                    </a:p>
                  </a:txBody>
                  <a:tcPr/>
                </a:tc>
                <a:tc>
                  <a:txBody>
                    <a:bodyPr/>
                    <a:lstStyle/>
                    <a:p>
                      <a:pPr algn="ctr"/>
                      <a:r>
                        <a:rPr lang="en-US" dirty="0" smtClean="0"/>
                        <a:t>Class</a:t>
                      </a:r>
                      <a:r>
                        <a:rPr lang="en-US" baseline="0" dirty="0" smtClean="0"/>
                        <a:t> 5-3</a:t>
                      </a:r>
                      <a:endParaRPr lang="en-US" dirty="0"/>
                    </a:p>
                  </a:txBody>
                  <a:tcPr/>
                </a:tc>
              </a:tr>
              <a:tr h="370840">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5</a:t>
                      </a:r>
                      <a:endParaRPr lang="en-US" dirty="0"/>
                    </a:p>
                  </a:txBody>
                  <a:tcPr/>
                </a:tc>
                <a:tc>
                  <a:txBody>
                    <a:bodyPr/>
                    <a:lstStyle/>
                    <a:p>
                      <a:r>
                        <a:rPr lang="en-US" dirty="0" smtClean="0"/>
                        <a:t>9</a:t>
                      </a:r>
                      <a:endParaRPr lang="en-US" dirty="0"/>
                    </a:p>
                  </a:txBody>
                  <a:tcPr/>
                </a:tc>
              </a:tr>
              <a:tr h="370840">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9</a:t>
                      </a:r>
                      <a:endParaRPr lang="en-US" dirty="0"/>
                    </a:p>
                  </a:txBody>
                  <a:tcPr/>
                </a:tc>
                <a:tc>
                  <a:txBody>
                    <a:bodyPr/>
                    <a:lstStyle/>
                    <a:p>
                      <a:r>
                        <a:rPr lang="en-US" dirty="0" smtClean="0"/>
                        <a:t>8</a:t>
                      </a:r>
                      <a:endParaRPr lang="en-US" dirty="0"/>
                    </a:p>
                  </a:txBody>
                  <a:tcPr/>
                </a:tc>
              </a:tr>
            </a:tbl>
          </a:graphicData>
        </a:graphic>
      </p:graphicFrame>
      <p:sp>
        <p:nvSpPr>
          <p:cNvPr id="30" name="TextBox 29"/>
          <p:cNvSpPr txBox="1"/>
          <p:nvPr/>
        </p:nvSpPr>
        <p:spPr>
          <a:xfrm>
            <a:off x="553791" y="2399830"/>
            <a:ext cx="553792" cy="369332"/>
          </a:xfrm>
          <a:prstGeom prst="rect">
            <a:avLst/>
          </a:prstGeom>
          <a:noFill/>
        </p:spPr>
        <p:txBody>
          <a:bodyPr wrap="square" rtlCol="0">
            <a:spAutoFit/>
          </a:bodyPr>
          <a:lstStyle/>
          <a:p>
            <a:r>
              <a:rPr lang="en-US" dirty="0" smtClean="0"/>
              <a:t>Red</a:t>
            </a:r>
            <a:endParaRPr lang="en-US" dirty="0"/>
          </a:p>
        </p:txBody>
      </p:sp>
      <p:sp>
        <p:nvSpPr>
          <p:cNvPr id="31" name="TextBox 30"/>
          <p:cNvSpPr txBox="1"/>
          <p:nvPr/>
        </p:nvSpPr>
        <p:spPr>
          <a:xfrm>
            <a:off x="495836" y="2769162"/>
            <a:ext cx="669702" cy="369332"/>
          </a:xfrm>
          <a:prstGeom prst="rect">
            <a:avLst/>
          </a:prstGeom>
          <a:noFill/>
        </p:spPr>
        <p:txBody>
          <a:bodyPr wrap="square" rtlCol="0">
            <a:spAutoFit/>
          </a:bodyPr>
          <a:lstStyle/>
          <a:p>
            <a:r>
              <a:rPr lang="en-US" dirty="0" smtClean="0"/>
              <a:t>Blue</a:t>
            </a:r>
            <a:endParaRPr lang="en-US" dirty="0"/>
          </a:p>
        </p:txBody>
      </p:sp>
      <p:sp>
        <p:nvSpPr>
          <p:cNvPr id="33" name="TextBox 32"/>
          <p:cNvSpPr txBox="1"/>
          <p:nvPr/>
        </p:nvSpPr>
        <p:spPr>
          <a:xfrm>
            <a:off x="1097280" y="3138494"/>
            <a:ext cx="2408349" cy="923330"/>
          </a:xfrm>
          <a:prstGeom prst="rect">
            <a:avLst/>
          </a:prstGeom>
          <a:noFill/>
        </p:spPr>
        <p:txBody>
          <a:bodyPr wrap="square" rtlCol="0">
            <a:spAutoFit/>
          </a:bodyPr>
          <a:lstStyle/>
          <a:p>
            <a:r>
              <a:rPr lang="en-US" dirty="0" smtClean="0"/>
              <a:t>8-1 is what people perfered </a:t>
            </a:r>
            <a:r>
              <a:rPr lang="en-US" b="1" dirty="0" smtClean="0"/>
              <a:t>after</a:t>
            </a:r>
            <a:r>
              <a:rPr lang="en-US" dirty="0" smtClean="0"/>
              <a:t> they ate the cookie.</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1032620397"/>
              </p:ext>
            </p:extLst>
          </p:nvPr>
        </p:nvGraphicFramePr>
        <p:xfrm>
          <a:off x="10537494" y="2030776"/>
          <a:ext cx="1236371" cy="1107440"/>
        </p:xfrm>
        <a:graphic>
          <a:graphicData uri="http://schemas.openxmlformats.org/drawingml/2006/table">
            <a:tbl>
              <a:tblPr firstRow="1" bandRow="1">
                <a:tableStyleId>{5C22544A-7EE6-4342-B048-85BDC9FD1C3A}</a:tableStyleId>
              </a:tblPr>
              <a:tblGrid>
                <a:gridCol w="1236371"/>
              </a:tblGrid>
              <a:tr h="370840">
                <a:tc>
                  <a:txBody>
                    <a:bodyPr/>
                    <a:lstStyle/>
                    <a:p>
                      <a:pPr algn="ctr"/>
                      <a:r>
                        <a:rPr lang="en-US" dirty="0" smtClean="0"/>
                        <a:t>Total</a:t>
                      </a:r>
                      <a:endParaRPr lang="en-US" dirty="0"/>
                    </a:p>
                  </a:txBody>
                  <a:tcPr/>
                </a:tc>
              </a:tr>
              <a:tr h="0">
                <a:tc>
                  <a:txBody>
                    <a:bodyPr/>
                    <a:lstStyle/>
                    <a:p>
                      <a:r>
                        <a:rPr lang="en-US" dirty="0" smtClean="0"/>
                        <a:t>27</a:t>
                      </a:r>
                      <a:endParaRPr lang="en-US" dirty="0"/>
                    </a:p>
                  </a:txBody>
                  <a:tcPr/>
                </a:tc>
              </a:tr>
              <a:tr h="370840">
                <a:tc>
                  <a:txBody>
                    <a:bodyPr/>
                    <a:lstStyle/>
                    <a:p>
                      <a:r>
                        <a:rPr lang="en-US" dirty="0" smtClean="0"/>
                        <a:t>36</a:t>
                      </a:r>
                      <a:endParaRPr lang="en-US" dirty="0"/>
                    </a:p>
                  </a:txBody>
                  <a:tcPr/>
                </a:tc>
              </a:tr>
            </a:tbl>
          </a:graphicData>
        </a:graphic>
      </p:graphicFrame>
    </p:spTree>
    <p:extLst>
      <p:ext uri="{BB962C8B-B14F-4D97-AF65-F5344CB8AC3E}">
        <p14:creationId xmlns:p14="http://schemas.microsoft.com/office/powerpoint/2010/main" val="1557559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06072"/>
            <a:ext cx="10058399" cy="4262907"/>
          </a:xfrm>
        </p:spPr>
      </p:pic>
    </p:spTree>
    <p:extLst>
      <p:ext uri="{BB962C8B-B14F-4D97-AF65-F5344CB8AC3E}">
        <p14:creationId xmlns:p14="http://schemas.microsoft.com/office/powerpoint/2010/main" val="19271854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My data did not support my hypothesis because the outcome of my data was the opposite of what originally guessed. I thought that the color red would be a more appetizing color than blue because it is an appetite suppressant. However, the outcome of the experiment proved that more people thought the blue cookies were more appetizing than the red.</a:t>
            </a:r>
          </a:p>
        </p:txBody>
      </p:sp>
    </p:spTree>
    <p:extLst>
      <p:ext uri="{BB962C8B-B14F-4D97-AF65-F5344CB8AC3E}">
        <p14:creationId xmlns:p14="http://schemas.microsoft.com/office/powerpoint/2010/main" val="20725892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Applications and Further Explorations</a:t>
            </a:r>
            <a:endParaRPr lang="en-US" dirty="0"/>
          </a:p>
        </p:txBody>
      </p:sp>
      <p:sp>
        <p:nvSpPr>
          <p:cNvPr id="3" name="Content Placeholder 2"/>
          <p:cNvSpPr>
            <a:spLocks noGrp="1"/>
          </p:cNvSpPr>
          <p:nvPr>
            <p:ph idx="1"/>
          </p:nvPr>
        </p:nvSpPr>
        <p:spPr/>
        <p:txBody>
          <a:bodyPr>
            <a:normAutofit/>
          </a:bodyPr>
          <a:lstStyle/>
          <a:p>
            <a:r>
              <a:rPr lang="en-US" sz="2800" dirty="0"/>
              <a:t>In real life situations my experiment would be a huge help for deciding what food to cook at an outing, party, etc.. My type of experiment would not only be helpful for food, but also for deciding over which object seems the best for everyone. This experiment would require the subject to look at the object test out the object then finally decide which object is better overall. </a:t>
            </a:r>
          </a:p>
        </p:txBody>
      </p:sp>
    </p:spTree>
    <p:extLst>
      <p:ext uri="{BB962C8B-B14F-4D97-AF65-F5344CB8AC3E}">
        <p14:creationId xmlns:p14="http://schemas.microsoft.com/office/powerpoint/2010/main" val="38234054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263</TotalTime>
  <Words>585</Words>
  <Application>Microsoft Macintosh PowerPoint</Application>
  <PresentationFormat>Custom</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Retrospect</vt:lpstr>
      <vt:lpstr>How Colors Change Our Perception of Food?</vt:lpstr>
      <vt:lpstr>Background Research</vt:lpstr>
      <vt:lpstr>Hypothesis</vt:lpstr>
      <vt:lpstr>Materials</vt:lpstr>
      <vt:lpstr>Procedure</vt:lpstr>
      <vt:lpstr>Data</vt:lpstr>
      <vt:lpstr>Analysis</vt:lpstr>
      <vt:lpstr>Conclusion</vt:lpstr>
      <vt:lpstr>        Applications and Further Explorations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Hartman</dc:creator>
  <cp:lastModifiedBy>james hartman</cp:lastModifiedBy>
  <cp:revision>34</cp:revision>
  <cp:lastPrinted>2015-01-20T18:23:44Z</cp:lastPrinted>
  <dcterms:created xsi:type="dcterms:W3CDTF">2014-12-01T18:45:03Z</dcterms:created>
  <dcterms:modified xsi:type="dcterms:W3CDTF">2015-01-27T19:40:07Z</dcterms:modified>
</cp:coreProperties>
</file>