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07D3"/>
    <a:srgbClr val="D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aroline\Documents\Average%20Number%20of%20Eggs%20Science%208-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aroline\Documents\Average%20Weight%20of%20Eggs%20Science%208-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dirty="0"/>
              <a:t>Average</a:t>
            </a:r>
            <a:r>
              <a:rPr lang="en-US" sz="1200" baseline="0" dirty="0"/>
              <a:t> Number of </a:t>
            </a:r>
            <a:r>
              <a:rPr lang="en-US" sz="1200" baseline="0" dirty="0" smtClean="0"/>
              <a:t>Eggs Per Day </a:t>
            </a:r>
            <a:r>
              <a:rPr lang="en-US" sz="1200" baseline="0" dirty="0"/>
              <a:t>Per Week</a:t>
            </a:r>
            <a:endParaRPr lang="en-US" sz="12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number</c:v>
                </c:pt>
              </c:strCache>
            </c:strRef>
          </c:tx>
          <c:spPr>
            <a:solidFill>
              <a:schemeClr val="accent6"/>
            </a:solidFill>
            <a:ln>
              <a:noFill/>
            </a:ln>
            <a:effectLst/>
          </c:spPr>
          <c:invertIfNegative val="0"/>
          <c:dPt>
            <c:idx val="0"/>
            <c:invertIfNegative val="0"/>
            <c:bubble3D val="0"/>
            <c:spPr>
              <a:solidFill>
                <a:srgbClr val="EBE600"/>
              </a:solidFill>
              <a:ln>
                <a:noFill/>
              </a:ln>
              <a:effectLst/>
            </c:spPr>
          </c:dPt>
          <c:dPt>
            <c:idx val="1"/>
            <c:invertIfNegative val="0"/>
            <c:bubble3D val="0"/>
            <c:spPr>
              <a:solidFill>
                <a:srgbClr val="07D311"/>
              </a:solidFill>
              <a:ln>
                <a:noFill/>
              </a:ln>
              <a:effectLst/>
            </c:spPr>
          </c:dPt>
          <c:dPt>
            <c:idx val="2"/>
            <c:invertIfNegative val="0"/>
            <c:bubble3D val="0"/>
            <c:spPr>
              <a:solidFill>
                <a:srgbClr val="453DE3"/>
              </a:solidFill>
              <a:ln>
                <a:noFill/>
              </a:ln>
              <a:effectLst/>
            </c:spPr>
          </c:dPt>
          <c:dPt>
            <c:idx val="3"/>
            <c:invertIfNegative val="0"/>
            <c:bubble3D val="0"/>
            <c:spPr>
              <a:solidFill>
                <a:srgbClr val="D00000"/>
              </a:solidFill>
              <a:ln>
                <a:noFill/>
              </a:ln>
              <a:effectLst/>
            </c:spPr>
          </c:dPt>
          <c:dPt>
            <c:idx val="4"/>
            <c:invertIfNegative val="0"/>
            <c:bubble3D val="0"/>
            <c:spPr>
              <a:solidFill>
                <a:schemeClr val="tx1"/>
              </a:solidFill>
              <a:ln>
                <a:solidFill>
                  <a:schemeClr val="tx1"/>
                </a:solidFill>
              </a:ln>
              <a:effectLst/>
            </c:spPr>
          </c:dPt>
          <c:cat>
            <c:strRef>
              <c:f>Sheet1!$B$1:$F$1</c:f>
              <c:strCache>
                <c:ptCount val="5"/>
                <c:pt idx="0">
                  <c:v>Yellow</c:v>
                </c:pt>
                <c:pt idx="1">
                  <c:v>Green</c:v>
                </c:pt>
                <c:pt idx="2">
                  <c:v>Blue</c:v>
                </c:pt>
                <c:pt idx="3">
                  <c:v>Red</c:v>
                </c:pt>
                <c:pt idx="4">
                  <c:v>White</c:v>
                </c:pt>
              </c:strCache>
            </c:strRef>
          </c:cat>
          <c:val>
            <c:numRef>
              <c:f>Sheet1!$B$2:$F$2</c:f>
              <c:numCache>
                <c:formatCode>General</c:formatCode>
                <c:ptCount val="5"/>
                <c:pt idx="0">
                  <c:v>1.8</c:v>
                </c:pt>
                <c:pt idx="1">
                  <c:v>1.1000000000000001</c:v>
                </c:pt>
                <c:pt idx="2">
                  <c:v>1.6</c:v>
                </c:pt>
                <c:pt idx="3">
                  <c:v>1.6</c:v>
                </c:pt>
                <c:pt idx="4">
                  <c:v>1.9</c:v>
                </c:pt>
              </c:numCache>
            </c:numRef>
          </c:val>
        </c:ser>
        <c:dLbls>
          <c:showLegendKey val="0"/>
          <c:showVal val="0"/>
          <c:showCatName val="0"/>
          <c:showSerName val="0"/>
          <c:showPercent val="0"/>
          <c:showBubbleSize val="0"/>
        </c:dLbls>
        <c:gapWidth val="219"/>
        <c:overlap val="-26"/>
        <c:axId val="233519296"/>
        <c:axId val="233518120"/>
      </c:barChart>
      <c:catAx>
        <c:axId val="2335192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Color</a:t>
                </a:r>
                <a:r>
                  <a:rPr lang="en-US" baseline="0"/>
                  <a:t> of Light</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3518120"/>
        <c:crosses val="autoZero"/>
        <c:auto val="1"/>
        <c:lblAlgn val="ctr"/>
        <c:lblOffset val="100"/>
        <c:noMultiLvlLbl val="0"/>
      </c:catAx>
      <c:valAx>
        <c:axId val="23351812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r>
                  <a:rPr lang="en-US" baseline="0"/>
                  <a:t> </a:t>
                </a:r>
                <a:r>
                  <a:rPr lang="en-US"/>
                  <a:t>of Eggs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3519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a:t>
            </a:r>
            <a:r>
              <a:rPr lang="en-US" baseline="0"/>
              <a:t> Weight of Eggs Per Week</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Weight</c:v>
                </c:pt>
              </c:strCache>
            </c:strRef>
          </c:tx>
          <c:spPr>
            <a:solidFill>
              <a:schemeClr val="accent1"/>
            </a:solidFill>
            <a:ln>
              <a:noFill/>
            </a:ln>
            <a:effectLst/>
          </c:spPr>
          <c:invertIfNegative val="0"/>
          <c:dPt>
            <c:idx val="0"/>
            <c:invertIfNegative val="0"/>
            <c:bubble3D val="0"/>
            <c:spPr>
              <a:solidFill>
                <a:srgbClr val="F0EA00"/>
              </a:solidFill>
              <a:ln>
                <a:noFill/>
              </a:ln>
              <a:effectLst/>
            </c:spPr>
          </c:dPt>
          <c:dPt>
            <c:idx val="1"/>
            <c:invertIfNegative val="0"/>
            <c:bubble3D val="0"/>
            <c:spPr>
              <a:solidFill>
                <a:srgbClr val="03E318"/>
              </a:solidFill>
              <a:ln>
                <a:noFill/>
              </a:ln>
              <a:effectLst/>
            </c:spPr>
          </c:dPt>
          <c:dPt>
            <c:idx val="2"/>
            <c:invertIfNegative val="0"/>
            <c:bubble3D val="0"/>
            <c:spPr>
              <a:solidFill>
                <a:srgbClr val="0707D3"/>
              </a:solidFill>
              <a:ln>
                <a:noFill/>
              </a:ln>
              <a:effectLst/>
            </c:spPr>
          </c:dPt>
          <c:dPt>
            <c:idx val="3"/>
            <c:invertIfNegative val="0"/>
            <c:bubble3D val="0"/>
            <c:spPr>
              <a:solidFill>
                <a:srgbClr val="D20000"/>
              </a:solidFill>
              <a:ln>
                <a:noFill/>
              </a:ln>
              <a:effectLst/>
            </c:spPr>
          </c:dPt>
          <c:dPt>
            <c:idx val="4"/>
            <c:invertIfNegative val="0"/>
            <c:bubble3D val="0"/>
            <c:spPr>
              <a:solidFill>
                <a:schemeClr val="tx1"/>
              </a:solidFill>
              <a:ln>
                <a:noFill/>
              </a:ln>
              <a:effectLst/>
            </c:spPr>
          </c:dPt>
          <c:cat>
            <c:strRef>
              <c:f>Sheet1!$B$1:$F$1</c:f>
              <c:strCache>
                <c:ptCount val="5"/>
                <c:pt idx="0">
                  <c:v>Yellow</c:v>
                </c:pt>
                <c:pt idx="1">
                  <c:v>Green</c:v>
                </c:pt>
                <c:pt idx="2">
                  <c:v>Blue</c:v>
                </c:pt>
                <c:pt idx="3">
                  <c:v>Red</c:v>
                </c:pt>
                <c:pt idx="4">
                  <c:v>White</c:v>
                </c:pt>
              </c:strCache>
            </c:strRef>
          </c:cat>
          <c:val>
            <c:numRef>
              <c:f>Sheet1!$B$2:$F$2</c:f>
              <c:numCache>
                <c:formatCode>General</c:formatCode>
                <c:ptCount val="5"/>
                <c:pt idx="0">
                  <c:v>57.8</c:v>
                </c:pt>
                <c:pt idx="1">
                  <c:v>59.3</c:v>
                </c:pt>
                <c:pt idx="2">
                  <c:v>58</c:v>
                </c:pt>
                <c:pt idx="3">
                  <c:v>58.4</c:v>
                </c:pt>
                <c:pt idx="4">
                  <c:v>57.4</c:v>
                </c:pt>
              </c:numCache>
            </c:numRef>
          </c:val>
        </c:ser>
        <c:dLbls>
          <c:showLegendKey val="0"/>
          <c:showVal val="0"/>
          <c:showCatName val="0"/>
          <c:showSerName val="0"/>
          <c:showPercent val="0"/>
          <c:showBubbleSize val="0"/>
        </c:dLbls>
        <c:gapWidth val="219"/>
        <c:overlap val="-27"/>
        <c:axId val="233518512"/>
        <c:axId val="233519688"/>
      </c:barChart>
      <c:catAx>
        <c:axId val="2335185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Color</a:t>
                </a:r>
                <a:r>
                  <a:rPr lang="en-US" baseline="0"/>
                  <a:t> of Light</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3519688"/>
        <c:crosses val="autoZero"/>
        <c:auto val="1"/>
        <c:lblAlgn val="ctr"/>
        <c:lblOffset val="100"/>
        <c:noMultiLvlLbl val="0"/>
      </c:catAx>
      <c:valAx>
        <c:axId val="23351968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a:t>
                </a:r>
                <a:r>
                  <a:rPr lang="en-US" baseline="0"/>
                  <a:t> Weight (g)</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3518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1173628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241544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A97E05-7339-4781-8359-7C0E88F8803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6408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AC66B82-A5F4-40BC-961C-F80A1170C22F}"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2408961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AC66B82-A5F4-40BC-961C-F80A1170C22F}"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97E05-7339-4781-8359-7C0E88F8803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2667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AC66B82-A5F4-40BC-961C-F80A1170C22F}"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1255436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2717254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161076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419392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66B82-A5F4-40BC-961C-F80A1170C22F}"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684557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C66B82-A5F4-40BC-961C-F80A1170C22F}"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7693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C66B82-A5F4-40BC-961C-F80A1170C22F}"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15479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C66B82-A5F4-40BC-961C-F80A1170C22F}"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343751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66B82-A5F4-40BC-961C-F80A1170C22F}"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112154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66B82-A5F4-40BC-961C-F80A1170C22F}"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284752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66B82-A5F4-40BC-961C-F80A1170C22F}"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A97E05-7339-4781-8359-7C0E88F88031}" type="slidenum">
              <a:rPr lang="en-US" smtClean="0"/>
              <a:t>‹#›</a:t>
            </a:fld>
            <a:endParaRPr lang="en-US"/>
          </a:p>
        </p:txBody>
      </p:sp>
    </p:spTree>
    <p:extLst>
      <p:ext uri="{BB962C8B-B14F-4D97-AF65-F5344CB8AC3E}">
        <p14:creationId xmlns:p14="http://schemas.microsoft.com/office/powerpoint/2010/main" val="215822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AC66B82-A5F4-40BC-961C-F80A1170C22F}" type="datetimeFigureOut">
              <a:rPr lang="en-US" smtClean="0"/>
              <a:t>2/11/2015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A97E05-7339-4781-8359-7C0E88F88031}" type="slidenum">
              <a:rPr lang="en-US" smtClean="0"/>
              <a:t>‹#›</a:t>
            </a:fld>
            <a:endParaRPr lang="en-US"/>
          </a:p>
        </p:txBody>
      </p:sp>
    </p:spTree>
    <p:extLst>
      <p:ext uri="{BB962C8B-B14F-4D97-AF65-F5344CB8AC3E}">
        <p14:creationId xmlns:p14="http://schemas.microsoft.com/office/powerpoint/2010/main" val="269014170"/>
      </p:ext>
    </p:extLst>
  </p:cSld>
  <p:clrMap bg1="dk1" tx1="lt1" bg2="dk2" tx2="lt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Rainbow Rays and Enormous Eggs</a:t>
            </a:r>
            <a:endParaRPr lang="en-US" sz="3200" dirty="0"/>
          </a:p>
        </p:txBody>
      </p:sp>
      <p:sp>
        <p:nvSpPr>
          <p:cNvPr id="3" name="Subtitle 2"/>
          <p:cNvSpPr>
            <a:spLocks noGrp="1"/>
          </p:cNvSpPr>
          <p:nvPr>
            <p:ph type="subTitle" idx="1"/>
          </p:nvPr>
        </p:nvSpPr>
        <p:spPr/>
        <p:txBody>
          <a:bodyPr/>
          <a:lstStyle/>
          <a:p>
            <a:r>
              <a:rPr lang="en-US" dirty="0" smtClean="0"/>
              <a:t>By: Caroline Konrad</a:t>
            </a:r>
          </a:p>
          <a:p>
            <a:r>
              <a:rPr lang="en-US" dirty="0" smtClean="0"/>
              <a:t>Science 8-1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9721" y="664664"/>
            <a:ext cx="3975100" cy="2981325"/>
          </a:xfrm>
          <a:prstGeom prst="rect">
            <a:avLst/>
          </a:prstGeom>
        </p:spPr>
      </p:pic>
    </p:spTree>
    <p:extLst>
      <p:ext uri="{BB962C8B-B14F-4D97-AF65-F5344CB8AC3E}">
        <p14:creationId xmlns:p14="http://schemas.microsoft.com/office/powerpoint/2010/main" val="769755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Box 2"/>
          <p:cNvSpPr txBox="1"/>
          <p:nvPr/>
        </p:nvSpPr>
        <p:spPr>
          <a:xfrm>
            <a:off x="1792331" y="1327876"/>
            <a:ext cx="8991421" cy="4247317"/>
          </a:xfrm>
          <a:prstGeom prst="rect">
            <a:avLst/>
          </a:prstGeom>
          <a:noFill/>
        </p:spPr>
        <p:txBody>
          <a:bodyPr wrap="square" rtlCol="0">
            <a:spAutoFit/>
          </a:bodyPr>
          <a:lstStyle/>
          <a:p>
            <a:pPr algn="just"/>
            <a:r>
              <a:rPr lang="en-US" dirty="0" smtClean="0"/>
              <a:t>	In conclusion, my hypothesis was completely incorrect. While I thought that the yellow light would produce the greatest number of eggs, the white light yielded the highest number of eggs. Although, the red light did not have the highest number of eggs as it was previously thought. White, with the average number of eggs per day at 1.9 eggs, beat out the competition by at least 0.1 eggs per day. The lowest number of eggs per day was the green with 1.1 eggs per day. Both the red and blue lights had 1.6 eggs per day. The yellow light had the second highest number of eggs at 1.8 eggs per day. The white light produced the highest number of eggs per day.</a:t>
            </a:r>
          </a:p>
          <a:p>
            <a:pPr algn="just"/>
            <a:r>
              <a:rPr lang="en-US" dirty="0"/>
              <a:t>	</a:t>
            </a:r>
            <a:r>
              <a:rPr lang="en-US" dirty="0" smtClean="0"/>
              <a:t>The other half of my experiment was the weight of the eggs. I predicted that the blue light would have the largest eggs because a former experiment showed that the red eggs were the smallest. The green light actually yielded the largest eggs at 59.3 grams. The smallest eggs came from the white light at 57.1 grams. Red had the second largest eggs at 58.4 grams. The green light caused the largest eggs out of the five colors tested. </a:t>
            </a:r>
            <a:endParaRPr lang="en-US" dirty="0"/>
          </a:p>
        </p:txBody>
      </p:sp>
    </p:spTree>
    <p:extLst>
      <p:ext uri="{BB962C8B-B14F-4D97-AF65-F5344CB8AC3E}">
        <p14:creationId xmlns:p14="http://schemas.microsoft.com/office/powerpoint/2010/main" val="591725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and Further Explorations</a:t>
            </a:r>
            <a:endParaRPr lang="en-US" dirty="0"/>
          </a:p>
        </p:txBody>
      </p:sp>
      <p:sp>
        <p:nvSpPr>
          <p:cNvPr id="3" name="TextBox 2"/>
          <p:cNvSpPr txBox="1"/>
          <p:nvPr/>
        </p:nvSpPr>
        <p:spPr>
          <a:xfrm>
            <a:off x="2292439" y="1225689"/>
            <a:ext cx="9212172" cy="5632311"/>
          </a:xfrm>
          <a:prstGeom prst="rect">
            <a:avLst/>
          </a:prstGeom>
          <a:noFill/>
        </p:spPr>
        <p:txBody>
          <a:bodyPr wrap="square" rtlCol="0">
            <a:spAutoFit/>
          </a:bodyPr>
          <a:lstStyle/>
          <a:p>
            <a:pPr algn="just"/>
            <a:r>
              <a:rPr lang="en-US" dirty="0" smtClean="0"/>
              <a:t>	This experiment helped to reveal how color affects, or doesn’t affect, a hen’s laying process. This could apply to the “real world” in several ways. If someone owns an egg producing factory, they would want to put out the yellow light color in their factory to have the hens produce as many eggs as possible to have the highest profit. If they wanted to get the biggest eggs, then they would need to put out the green light. To get these high production rates, the lights have to be on for at least 14 hours each day. The red light should be positioned in factories for the highest and largest egg production rates possible because it had the highest numbers without compromising on one section. Experimentation can help to improve efficiency in the “real world.”</a:t>
            </a:r>
          </a:p>
          <a:p>
            <a:pPr algn="just"/>
            <a:r>
              <a:rPr lang="en-US" dirty="0"/>
              <a:t>	</a:t>
            </a:r>
            <a:r>
              <a:rPr lang="en-US" dirty="0" smtClean="0"/>
              <a:t>After this experiment, I can conclude that some research that has been done is wrong, in my case. I found that red did not, as previously shown, cause the highest production rate. In fact, the </a:t>
            </a:r>
            <a:r>
              <a:rPr lang="en-US" dirty="0" smtClean="0"/>
              <a:t>white</a:t>
            </a:r>
            <a:r>
              <a:rPr lang="en-US" dirty="0" smtClean="0"/>
              <a:t> </a:t>
            </a:r>
            <a:r>
              <a:rPr lang="en-US" dirty="0" smtClean="0"/>
              <a:t>light showed the highest number of eggs per week compared to the red, </a:t>
            </a:r>
            <a:r>
              <a:rPr lang="en-US" dirty="0" smtClean="0"/>
              <a:t>yellow</a:t>
            </a:r>
            <a:r>
              <a:rPr lang="en-US" dirty="0" smtClean="0"/>
              <a:t>, </a:t>
            </a:r>
            <a:r>
              <a:rPr lang="en-US" dirty="0" smtClean="0"/>
              <a:t>blue, and green lights. When chickens are laying eggs, they have to be stimulated by wavelengths that are strong enough. Even though the red has the longest wavelength, it did not cause the largest eggs or the highest amount of eggs. If I could continue experimenting, then I would test all the colors of the rainbow to see how the results vary. I could also test the age of the chickens. The white light caused the highest weight of the eggs, and the green light caused the largest eggs.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584" y="5549972"/>
            <a:ext cx="1380186" cy="1035140"/>
          </a:xfrm>
          <a:prstGeom prst="rect">
            <a:avLst/>
          </a:prstGeom>
        </p:spPr>
      </p:pic>
    </p:spTree>
    <p:extLst>
      <p:ext uri="{BB962C8B-B14F-4D97-AF65-F5344CB8AC3E}">
        <p14:creationId xmlns:p14="http://schemas.microsoft.com/office/powerpoint/2010/main" val="635236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TextBox 2"/>
          <p:cNvSpPr txBox="1"/>
          <p:nvPr/>
        </p:nvSpPr>
        <p:spPr>
          <a:xfrm>
            <a:off x="1987639" y="2292440"/>
            <a:ext cx="8216721" cy="877163"/>
          </a:xfrm>
          <a:prstGeom prst="rect">
            <a:avLst/>
          </a:prstGeom>
          <a:noFill/>
        </p:spPr>
        <p:txBody>
          <a:bodyPr wrap="square" rtlCol="0">
            <a:spAutoFit/>
          </a:bodyPr>
          <a:lstStyle/>
          <a:p>
            <a:pPr algn="just"/>
            <a:r>
              <a:rPr lang="en-US" sz="1700" dirty="0"/>
              <a:t>The color red </a:t>
            </a:r>
            <a:r>
              <a:rPr lang="en-US" sz="1700" dirty="0" smtClean="0"/>
              <a:t>supposedly has </a:t>
            </a:r>
            <a:r>
              <a:rPr lang="en-US" sz="1700" dirty="0"/>
              <a:t>the highest effect on a hen's egg laying process, but how do other colors of light compare to the red, and does the color affect the weight of the egg?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5633" y="225316"/>
            <a:ext cx="2756165" cy="206712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9898" y="3568699"/>
            <a:ext cx="3606801" cy="2705101"/>
          </a:xfrm>
          <a:prstGeom prst="rect">
            <a:avLst/>
          </a:prstGeom>
        </p:spPr>
      </p:pic>
    </p:spTree>
    <p:extLst>
      <p:ext uri="{BB962C8B-B14F-4D97-AF65-F5344CB8AC3E}">
        <p14:creationId xmlns:p14="http://schemas.microsoft.com/office/powerpoint/2010/main" val="1360272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Research</a:t>
            </a:r>
            <a:endParaRPr lang="en-US" dirty="0"/>
          </a:p>
        </p:txBody>
      </p:sp>
      <p:sp>
        <p:nvSpPr>
          <p:cNvPr id="3" name="TextBox 2"/>
          <p:cNvSpPr txBox="1"/>
          <p:nvPr/>
        </p:nvSpPr>
        <p:spPr>
          <a:xfrm>
            <a:off x="1005674" y="1690688"/>
            <a:ext cx="10180652" cy="4539704"/>
          </a:xfrm>
          <a:prstGeom prst="rect">
            <a:avLst/>
          </a:prstGeom>
          <a:noFill/>
        </p:spPr>
        <p:txBody>
          <a:bodyPr wrap="square" rtlCol="0">
            <a:spAutoFit/>
          </a:bodyPr>
          <a:lstStyle/>
          <a:p>
            <a:pPr algn="just"/>
            <a:r>
              <a:rPr lang="en-US" sz="1700" dirty="0"/>
              <a:t> </a:t>
            </a:r>
            <a:r>
              <a:rPr lang="en-US" sz="1700" dirty="0" smtClean="0"/>
              <a:t>	A </a:t>
            </a:r>
            <a:r>
              <a:rPr lang="en-US" sz="1700" dirty="0"/>
              <a:t>hen's egg production rate fluctuates depending on the environment it is in and exposed to. While the color of light does affect the quality of the eggs produced, I am trying to find whether it affects how many eggs are produced in a week. The red light caused the eggs to be the smallest. Although the red light causes the highest production, the other colors have not been tested to see how they compare to the red. The wavelength of the light does affect the production rate, and the color red, I found, has the longest wavelength of the colors of visible light. Many sources say that red has the highest affect on egg production rate, but other colors may be able to compare to the red.         </a:t>
            </a:r>
            <a:endParaRPr lang="en-US" sz="1700" dirty="0" smtClean="0"/>
          </a:p>
          <a:p>
            <a:pPr algn="just"/>
            <a:r>
              <a:rPr lang="en-US" sz="1700" dirty="0"/>
              <a:t>	</a:t>
            </a:r>
            <a:r>
              <a:rPr lang="en-US" sz="1700" dirty="0" smtClean="0"/>
              <a:t>During </a:t>
            </a:r>
            <a:r>
              <a:rPr lang="en-US" sz="1700" dirty="0"/>
              <a:t>my experiment, many factors will need to be kept constant. The three hens will be given a certain amount of grit and oyster shells. Grit helps their stomachs to absorb the nutrients from their food. The oyster shells keep their eggshells strong, but they also help to maximize the production rate. Keeping their water full all the time will also help them be the best layers they can be. To optimize the egg production, they will need at least 14 hours of daylight, which will be supplemented by lights. In order to turn the generic lights to other colors, I will need lighting gels. When I use the lighting gels, I will need to make sure that they do not touch the light, for if they touch it, they might melt. The experiment will need to be consistent for all of the colors I use.</a:t>
            </a:r>
          </a:p>
        </p:txBody>
      </p:sp>
    </p:spTree>
    <p:extLst>
      <p:ext uri="{BB962C8B-B14F-4D97-AF65-F5344CB8AC3E}">
        <p14:creationId xmlns:p14="http://schemas.microsoft.com/office/powerpoint/2010/main" val="1938779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TextBox 2"/>
          <p:cNvSpPr txBox="1"/>
          <p:nvPr/>
        </p:nvSpPr>
        <p:spPr>
          <a:xfrm>
            <a:off x="1043190" y="1944710"/>
            <a:ext cx="9594759" cy="1400383"/>
          </a:xfrm>
          <a:prstGeom prst="rect">
            <a:avLst/>
          </a:prstGeom>
          <a:noFill/>
        </p:spPr>
        <p:txBody>
          <a:bodyPr wrap="square" rtlCol="0">
            <a:spAutoFit/>
          </a:bodyPr>
          <a:lstStyle/>
          <a:p>
            <a:pPr algn="just"/>
            <a:r>
              <a:rPr lang="en-US" sz="1700" dirty="0" smtClean="0"/>
              <a:t>If </a:t>
            </a:r>
            <a:r>
              <a:rPr lang="en-US" sz="1700" dirty="0"/>
              <a:t>the yellow light is used, then the egg production will </a:t>
            </a:r>
            <a:r>
              <a:rPr lang="en-US" sz="1700" dirty="0" smtClean="0"/>
              <a:t>be the highest </a:t>
            </a:r>
            <a:r>
              <a:rPr lang="en-US" sz="1700" dirty="0"/>
              <a:t>because yellow is closest to the color of the sun, and it has the longest wavelength beside red. If the blue light is used, then the weight of the eggs will be the heaviest because the red light, the longest wavelength, causes the smallest eggs, so the blue light, the shortest wavelength, will cause the largest eggs.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2169" y="3822700"/>
            <a:ext cx="3048000" cy="2286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6611" y="3454400"/>
            <a:ext cx="3048000" cy="2286000"/>
          </a:xfrm>
          <a:prstGeom prst="rect">
            <a:avLst/>
          </a:prstGeom>
        </p:spPr>
      </p:pic>
    </p:spTree>
    <p:extLst>
      <p:ext uri="{BB962C8B-B14F-4D97-AF65-F5344CB8AC3E}">
        <p14:creationId xmlns:p14="http://schemas.microsoft.com/office/powerpoint/2010/main" val="2895996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TextBox 2"/>
          <p:cNvSpPr txBox="1"/>
          <p:nvPr/>
        </p:nvSpPr>
        <p:spPr>
          <a:xfrm>
            <a:off x="965916" y="2099256"/>
            <a:ext cx="7409458" cy="4278094"/>
          </a:xfrm>
          <a:prstGeom prst="rect">
            <a:avLst/>
          </a:prstGeom>
          <a:noFill/>
        </p:spPr>
        <p:txBody>
          <a:bodyPr wrap="square" rtlCol="0">
            <a:spAutoFit/>
          </a:bodyPr>
          <a:lstStyle/>
          <a:p>
            <a:pPr marL="285750" indent="-285750">
              <a:buFont typeface="Arial" panose="020B0604020202020204" pitchFamily="34" charset="0"/>
              <a:buChar char="•"/>
            </a:pPr>
            <a:r>
              <a:rPr lang="en-US" sz="1700" dirty="0"/>
              <a:t>1 Plymouth Barred Rock </a:t>
            </a:r>
            <a:r>
              <a:rPr lang="en-US" sz="1700" dirty="0" smtClean="0"/>
              <a:t>Hen</a:t>
            </a:r>
          </a:p>
          <a:p>
            <a:pPr marL="285750" indent="-285750">
              <a:buFont typeface="Arial" panose="020B0604020202020204" pitchFamily="34" charset="0"/>
              <a:buChar char="•"/>
            </a:pPr>
            <a:r>
              <a:rPr lang="en-US" sz="1700" dirty="0" smtClean="0"/>
              <a:t>1 </a:t>
            </a:r>
            <a:r>
              <a:rPr lang="en-US" sz="1700" dirty="0"/>
              <a:t>Buff </a:t>
            </a:r>
            <a:r>
              <a:rPr lang="en-US" sz="1700" dirty="0" err="1"/>
              <a:t>Orpington</a:t>
            </a:r>
            <a:r>
              <a:rPr lang="en-US" sz="1700" dirty="0"/>
              <a:t> </a:t>
            </a:r>
            <a:r>
              <a:rPr lang="en-US" sz="1700" dirty="0" smtClean="0"/>
              <a:t>Hen</a:t>
            </a:r>
          </a:p>
          <a:p>
            <a:pPr marL="285750" indent="-285750">
              <a:buFont typeface="Arial" panose="020B0604020202020204" pitchFamily="34" charset="0"/>
              <a:buChar char="•"/>
            </a:pPr>
            <a:r>
              <a:rPr lang="en-US" sz="1700" dirty="0" smtClean="0"/>
              <a:t>1 </a:t>
            </a:r>
            <a:r>
              <a:rPr lang="en-US" sz="1700" dirty="0"/>
              <a:t>New Hampshire Red </a:t>
            </a:r>
            <a:r>
              <a:rPr lang="en-US" sz="1700" dirty="0" smtClean="0"/>
              <a:t>Hen</a:t>
            </a:r>
          </a:p>
          <a:p>
            <a:pPr marL="285750" indent="-285750">
              <a:buFont typeface="Arial" panose="020B0604020202020204" pitchFamily="34" charset="0"/>
              <a:buChar char="•"/>
            </a:pPr>
            <a:r>
              <a:rPr lang="en-US" sz="1700" dirty="0" smtClean="0"/>
              <a:t>17.5 </a:t>
            </a:r>
            <a:r>
              <a:rPr lang="en-US" sz="1700" dirty="0"/>
              <a:t>cups of Chicken </a:t>
            </a:r>
            <a:r>
              <a:rPr lang="en-US" sz="1700" dirty="0" smtClean="0"/>
              <a:t>Grit</a:t>
            </a:r>
          </a:p>
          <a:p>
            <a:pPr marL="285750" indent="-285750">
              <a:buFont typeface="Arial" panose="020B0604020202020204" pitchFamily="34" charset="0"/>
              <a:buChar char="•"/>
            </a:pPr>
            <a:r>
              <a:rPr lang="en-US" sz="1700" dirty="0" smtClean="0"/>
              <a:t>17.5 </a:t>
            </a:r>
            <a:r>
              <a:rPr lang="en-US" sz="1700" dirty="0"/>
              <a:t>cups of Oyster </a:t>
            </a:r>
            <a:r>
              <a:rPr lang="en-US" sz="1700" dirty="0" smtClean="0"/>
              <a:t>Shells</a:t>
            </a:r>
          </a:p>
          <a:p>
            <a:pPr marL="285750" indent="-285750">
              <a:buFont typeface="Arial" panose="020B0604020202020204" pitchFamily="34" charset="0"/>
              <a:buChar char="•"/>
            </a:pPr>
            <a:r>
              <a:rPr lang="en-US" sz="1700" dirty="0" smtClean="0"/>
              <a:t>Unlimited Water</a:t>
            </a:r>
          </a:p>
          <a:p>
            <a:pPr marL="285750" indent="-285750">
              <a:buFont typeface="Arial" panose="020B0604020202020204" pitchFamily="34" charset="0"/>
              <a:buChar char="•"/>
            </a:pPr>
            <a:r>
              <a:rPr lang="en-US" sz="1700" dirty="0" smtClean="0"/>
              <a:t>50 </a:t>
            </a:r>
            <a:r>
              <a:rPr lang="en-US" sz="1700" dirty="0"/>
              <a:t>pound bag of layer </a:t>
            </a:r>
            <a:r>
              <a:rPr lang="en-US" sz="1700" dirty="0" smtClean="0"/>
              <a:t>feed (pellets)</a:t>
            </a:r>
          </a:p>
          <a:p>
            <a:pPr marL="285750" indent="-285750">
              <a:buFont typeface="Arial" panose="020B0604020202020204" pitchFamily="34" charset="0"/>
              <a:buChar char="•"/>
            </a:pPr>
            <a:r>
              <a:rPr lang="en-US" sz="1700" dirty="0" smtClean="0"/>
              <a:t>Food </a:t>
            </a:r>
            <a:r>
              <a:rPr lang="en-US" sz="1700" dirty="0"/>
              <a:t>Scale (g</a:t>
            </a:r>
            <a:r>
              <a:rPr lang="en-US" sz="1700" dirty="0" smtClean="0"/>
              <a:t>)</a:t>
            </a:r>
          </a:p>
          <a:p>
            <a:pPr marL="285750" indent="-285750">
              <a:buFont typeface="Arial" panose="020B0604020202020204" pitchFamily="34" charset="0"/>
              <a:buChar char="•"/>
            </a:pPr>
            <a:r>
              <a:rPr lang="en-US" sz="1700" dirty="0" smtClean="0"/>
              <a:t>Equipment for putting up spotlights</a:t>
            </a:r>
          </a:p>
          <a:p>
            <a:pPr marL="285750" indent="-285750">
              <a:buFont typeface="Arial" panose="020B0604020202020204" pitchFamily="34" charset="0"/>
              <a:buChar char="•"/>
            </a:pPr>
            <a:r>
              <a:rPr lang="en-US" sz="1700" dirty="0" smtClean="0"/>
              <a:t>4 Lightbulbs</a:t>
            </a:r>
          </a:p>
          <a:p>
            <a:pPr marL="285750" indent="-285750">
              <a:buFont typeface="Arial" panose="020B0604020202020204" pitchFamily="34" charset="0"/>
              <a:buChar char="•"/>
            </a:pPr>
            <a:r>
              <a:rPr lang="en-US" sz="1700" dirty="0" smtClean="0"/>
              <a:t>Electrical Things for wiring lights</a:t>
            </a:r>
          </a:p>
          <a:p>
            <a:pPr marL="285750" indent="-285750">
              <a:buFont typeface="Arial" panose="020B0604020202020204" pitchFamily="34" charset="0"/>
              <a:buChar char="•"/>
            </a:pPr>
            <a:r>
              <a:rPr lang="en-US" sz="1700" dirty="0" smtClean="0"/>
              <a:t>Timer for the lights</a:t>
            </a:r>
          </a:p>
          <a:p>
            <a:pPr marL="285750" indent="-285750">
              <a:buFont typeface="Arial" panose="020B0604020202020204" pitchFamily="34" charset="0"/>
              <a:buChar char="•"/>
            </a:pPr>
            <a:r>
              <a:rPr lang="en-US" sz="1700" dirty="0" smtClean="0"/>
              <a:t>16 </a:t>
            </a:r>
            <a:r>
              <a:rPr lang="en-US" sz="1700" dirty="0"/>
              <a:t>Lighting Gels (4 red, 4 blue, 4 yellow, 4 </a:t>
            </a:r>
            <a:r>
              <a:rPr lang="en-US" sz="1700" dirty="0" smtClean="0"/>
              <a:t>green)</a:t>
            </a:r>
          </a:p>
          <a:p>
            <a:pPr marL="285750" indent="-285750">
              <a:buFont typeface="Arial" panose="020B0604020202020204" pitchFamily="34" charset="0"/>
              <a:buChar char="•"/>
            </a:pPr>
            <a:r>
              <a:rPr lang="en-US" sz="1700" dirty="0" smtClean="0"/>
              <a:t>Chicken habitat and supplies</a:t>
            </a:r>
          </a:p>
          <a:p>
            <a:pPr marL="285750" indent="-285750">
              <a:buFont typeface="Arial" panose="020B0604020202020204" pitchFamily="34" charset="0"/>
              <a:buChar char="•"/>
            </a:pPr>
            <a:r>
              <a:rPr lang="en-US" sz="1700" dirty="0" smtClean="0"/>
              <a:t>5 </a:t>
            </a:r>
            <a:r>
              <a:rPr lang="en-US" sz="1700" dirty="0"/>
              <a:t>weeks for testing </a:t>
            </a:r>
            <a:r>
              <a:rPr lang="en-US" sz="1700" dirty="0" smtClean="0"/>
              <a:t>purposes</a:t>
            </a:r>
          </a:p>
          <a:p>
            <a:pPr marL="285750" indent="-285750">
              <a:buFont typeface="Arial" panose="020B0604020202020204" pitchFamily="34" charset="0"/>
              <a:buChar char="•"/>
            </a:pPr>
            <a:r>
              <a:rPr lang="en-US" sz="1700" dirty="0" smtClean="0"/>
              <a:t>Clear Packaging Tape</a:t>
            </a:r>
            <a:endParaRPr lang="en-US" sz="17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8700" y="3843561"/>
            <a:ext cx="3048000" cy="2286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4099" y="295892"/>
            <a:ext cx="4292601" cy="3219451"/>
          </a:xfrm>
          <a:prstGeom prst="rect">
            <a:avLst/>
          </a:prstGeom>
        </p:spPr>
      </p:pic>
      <p:cxnSp>
        <p:nvCxnSpPr>
          <p:cNvPr id="7" name="Straight Arrow Connector 6"/>
          <p:cNvCxnSpPr/>
          <p:nvPr/>
        </p:nvCxnSpPr>
        <p:spPr>
          <a:xfrm flipV="1">
            <a:off x="4470400" y="1358900"/>
            <a:ext cx="4521200" cy="8636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619500" y="1905000"/>
            <a:ext cx="5994400" cy="5969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229100" y="2768600"/>
            <a:ext cx="5473700" cy="50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772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TextBox 2"/>
          <p:cNvSpPr txBox="1"/>
          <p:nvPr/>
        </p:nvSpPr>
        <p:spPr>
          <a:xfrm>
            <a:off x="302563" y="1574778"/>
            <a:ext cx="10497959" cy="3970318"/>
          </a:xfrm>
          <a:prstGeom prst="rect">
            <a:avLst/>
          </a:prstGeom>
          <a:noFill/>
        </p:spPr>
        <p:txBody>
          <a:bodyPr wrap="square" rtlCol="0">
            <a:spAutoFit/>
          </a:bodyPr>
          <a:lstStyle/>
          <a:p>
            <a:pPr marL="342900" indent="-342900">
              <a:buFont typeface="+mj-lt"/>
              <a:buAutoNum type="arabicPeriod"/>
            </a:pPr>
            <a:r>
              <a:rPr lang="en-US" sz="1400" dirty="0" smtClean="0"/>
              <a:t>You </a:t>
            </a:r>
            <a:r>
              <a:rPr lang="en-US" sz="1400" dirty="0"/>
              <a:t>will need to have three egg laying hens</a:t>
            </a:r>
            <a:r>
              <a:rPr lang="en-US" sz="1400" dirty="0" smtClean="0"/>
              <a:t>.</a:t>
            </a:r>
          </a:p>
          <a:p>
            <a:pPr marL="342900" indent="-342900">
              <a:buFont typeface="+mj-lt"/>
              <a:buAutoNum type="arabicPeriod"/>
            </a:pPr>
            <a:r>
              <a:rPr lang="en-US" sz="1400" dirty="0" smtClean="0"/>
              <a:t>Buy </a:t>
            </a:r>
            <a:r>
              <a:rPr lang="en-US" sz="1400" dirty="0"/>
              <a:t>and set up four lights around the coop in groups of </a:t>
            </a:r>
            <a:r>
              <a:rPr lang="en-US" sz="1400" dirty="0" smtClean="0"/>
              <a:t>two.</a:t>
            </a:r>
          </a:p>
          <a:p>
            <a:pPr marL="342900" indent="-342900">
              <a:buFont typeface="+mj-lt"/>
              <a:buAutoNum type="arabicPeriod"/>
            </a:pPr>
            <a:r>
              <a:rPr lang="en-US" sz="1400" dirty="0" smtClean="0"/>
              <a:t>The </a:t>
            </a:r>
            <a:r>
              <a:rPr lang="en-US" sz="1400" dirty="0"/>
              <a:t>lights will need to be programmed to come on for 14 hours each day</a:t>
            </a:r>
            <a:r>
              <a:rPr lang="en-US" sz="1400" dirty="0" smtClean="0"/>
              <a:t>.</a:t>
            </a:r>
          </a:p>
          <a:p>
            <a:pPr marL="342900" indent="-342900">
              <a:buFont typeface="+mj-lt"/>
              <a:buAutoNum type="arabicPeriod"/>
            </a:pPr>
            <a:r>
              <a:rPr lang="en-US" sz="1400" dirty="0" smtClean="0"/>
              <a:t>Each </a:t>
            </a:r>
            <a:r>
              <a:rPr lang="en-US" sz="1400" dirty="0"/>
              <a:t>morning, one half cup of grit and one half cup of oyster shells will need to be sprinkled around the coop</a:t>
            </a:r>
            <a:r>
              <a:rPr lang="en-US" sz="1400" dirty="0" smtClean="0"/>
              <a:t>.</a:t>
            </a:r>
          </a:p>
          <a:p>
            <a:pPr marL="342900" indent="-342900">
              <a:buFont typeface="+mj-lt"/>
              <a:buAutoNum type="arabicPeriod"/>
            </a:pPr>
            <a:r>
              <a:rPr lang="en-US" sz="1400" dirty="0" smtClean="0"/>
              <a:t>Make </a:t>
            </a:r>
            <a:r>
              <a:rPr lang="en-US" sz="1400" dirty="0"/>
              <a:t>sure that the chickens have plenty of food and water for the day</a:t>
            </a:r>
            <a:r>
              <a:rPr lang="en-US" sz="1400" dirty="0" smtClean="0"/>
              <a:t>.</a:t>
            </a:r>
          </a:p>
          <a:p>
            <a:pPr marL="342900" indent="-342900">
              <a:buFont typeface="+mj-lt"/>
              <a:buAutoNum type="arabicPeriod"/>
            </a:pPr>
            <a:r>
              <a:rPr lang="en-US" sz="1400" dirty="0" smtClean="0"/>
              <a:t>Eggs </a:t>
            </a:r>
            <a:r>
              <a:rPr lang="en-US" sz="1400" dirty="0"/>
              <a:t>will need to be collected and charted each day of the experiment</a:t>
            </a:r>
            <a:r>
              <a:rPr lang="en-US" sz="1400" dirty="0" smtClean="0"/>
              <a:t>.</a:t>
            </a:r>
          </a:p>
          <a:p>
            <a:pPr marL="342900" indent="-342900">
              <a:buFont typeface="+mj-lt"/>
              <a:buAutoNum type="arabicPeriod"/>
            </a:pPr>
            <a:r>
              <a:rPr lang="en-US" sz="1400" dirty="0" smtClean="0"/>
              <a:t>After </a:t>
            </a:r>
            <a:r>
              <a:rPr lang="en-US" sz="1400" dirty="0"/>
              <a:t>you collect an egg, weigh it on the food scale and record in grams</a:t>
            </a:r>
            <a:r>
              <a:rPr lang="en-US" sz="1400" dirty="0" smtClean="0"/>
              <a:t>.</a:t>
            </a:r>
          </a:p>
          <a:p>
            <a:pPr marL="342900" indent="-342900">
              <a:buFont typeface="+mj-lt"/>
              <a:buAutoNum type="arabicPeriod"/>
            </a:pPr>
            <a:r>
              <a:rPr lang="en-US" sz="1400" dirty="0" smtClean="0"/>
              <a:t>Record </a:t>
            </a:r>
            <a:r>
              <a:rPr lang="en-US" sz="1400" dirty="0"/>
              <a:t>the weight on a table containing the day and number of eggs collected</a:t>
            </a:r>
            <a:r>
              <a:rPr lang="en-US" sz="1400" dirty="0" smtClean="0"/>
              <a:t>.</a:t>
            </a:r>
          </a:p>
          <a:p>
            <a:pPr marL="342900" indent="-342900">
              <a:buFont typeface="+mj-lt"/>
              <a:buAutoNum type="arabicPeriod"/>
            </a:pPr>
            <a:r>
              <a:rPr lang="en-US" sz="1400" dirty="0" smtClean="0"/>
              <a:t>At </a:t>
            </a:r>
            <a:r>
              <a:rPr lang="en-US" sz="1400" dirty="0"/>
              <a:t>the end of each 7 day week, compute the average of the weight of the eggs and the number of eggs collected</a:t>
            </a:r>
            <a:r>
              <a:rPr lang="en-US" sz="1400" dirty="0" smtClean="0"/>
              <a:t>.</a:t>
            </a:r>
          </a:p>
          <a:p>
            <a:pPr marL="342900" indent="-342900">
              <a:buFont typeface="+mj-lt"/>
              <a:buAutoNum type="arabicPeriod"/>
            </a:pPr>
            <a:r>
              <a:rPr lang="en-US" sz="1400" dirty="0" smtClean="0"/>
              <a:t>The </a:t>
            </a:r>
            <a:r>
              <a:rPr lang="en-US" sz="1400" dirty="0"/>
              <a:t>lighting gels on the lights will need to be changed at the beginning of each new week</a:t>
            </a:r>
            <a:r>
              <a:rPr lang="en-US" sz="1400" dirty="0" smtClean="0"/>
              <a:t>.</a:t>
            </a:r>
          </a:p>
          <a:p>
            <a:pPr marL="342900" indent="-342900">
              <a:buFont typeface="+mj-lt"/>
              <a:buAutoNum type="arabicPeriod"/>
            </a:pPr>
            <a:r>
              <a:rPr lang="en-US" sz="1400" dirty="0" smtClean="0"/>
              <a:t>In </a:t>
            </a:r>
            <a:r>
              <a:rPr lang="en-US" sz="1400" dirty="0"/>
              <a:t>the first week, no lighting gels will be used. The lights themselves will be used as a control </a:t>
            </a:r>
            <a:r>
              <a:rPr lang="en-US" sz="1400" dirty="0" smtClean="0"/>
              <a:t>group.</a:t>
            </a:r>
          </a:p>
          <a:p>
            <a:pPr marL="342900" indent="-342900">
              <a:buFont typeface="+mj-lt"/>
              <a:buAutoNum type="arabicPeriod"/>
            </a:pPr>
            <a:r>
              <a:rPr lang="en-US" sz="1400" dirty="0" smtClean="0"/>
              <a:t>On </a:t>
            </a:r>
            <a:r>
              <a:rPr lang="en-US" sz="1400" dirty="0"/>
              <a:t>week 2, one of the lighting gel sets will be used on the lights</a:t>
            </a:r>
            <a:r>
              <a:rPr lang="en-US" sz="1400" dirty="0" smtClean="0"/>
              <a:t>.</a:t>
            </a:r>
          </a:p>
          <a:p>
            <a:pPr marL="342900" indent="-342900">
              <a:buFont typeface="+mj-lt"/>
              <a:buAutoNum type="arabicPeriod"/>
            </a:pPr>
            <a:r>
              <a:rPr lang="en-US" sz="1400" dirty="0" smtClean="0"/>
              <a:t>To </a:t>
            </a:r>
            <a:r>
              <a:rPr lang="en-US" sz="1400" dirty="0"/>
              <a:t>attach the lighting gels, you will need to put a piece of packaging tape over the light gel and tape it over the light </a:t>
            </a:r>
            <a:r>
              <a:rPr lang="en-US" sz="1400" dirty="0" smtClean="0"/>
              <a:t>using the packaging tape.</a:t>
            </a:r>
          </a:p>
          <a:p>
            <a:pPr marL="342900" indent="-342900">
              <a:buFont typeface="+mj-lt"/>
              <a:buAutoNum type="arabicPeriod"/>
            </a:pPr>
            <a:r>
              <a:rPr lang="en-US" sz="1400" dirty="0" smtClean="0"/>
              <a:t>Continue </a:t>
            </a:r>
            <a:r>
              <a:rPr lang="en-US" sz="1400" dirty="0"/>
              <a:t>collecting data throughout the five week experiment, changing the light color every week</a:t>
            </a:r>
            <a:r>
              <a:rPr lang="en-US" sz="1400" dirty="0" smtClean="0"/>
              <a:t>.</a:t>
            </a:r>
            <a:endParaRPr lang="en-US" sz="1400" dirty="0"/>
          </a:p>
          <a:p>
            <a:pPr marL="342900" indent="-342900">
              <a:buFont typeface="+mj-lt"/>
              <a:buAutoNum type="arabicPeriod"/>
            </a:pPr>
            <a:r>
              <a:rPr lang="en-US" sz="1400" dirty="0" smtClean="0"/>
              <a:t>Put </a:t>
            </a:r>
            <a:r>
              <a:rPr lang="en-US" sz="1400" dirty="0"/>
              <a:t>all the data into graphs by average weight of eggs and average number of eggs, comparing the weeks, and analyze them to find the results of your experiment.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0880" y="249460"/>
            <a:ext cx="2706920" cy="203019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122583605"/>
              </p:ext>
            </p:extLst>
          </p:nvPr>
        </p:nvGraphicFramePr>
        <p:xfrm>
          <a:off x="5255497" y="5283811"/>
          <a:ext cx="6094568" cy="1463040"/>
        </p:xfrm>
        <a:graphic>
          <a:graphicData uri="http://schemas.openxmlformats.org/drawingml/2006/table">
            <a:tbl>
              <a:tblPr firstRow="1" bandRow="1">
                <a:tableStyleId>{5C22544A-7EE6-4342-B048-85BDC9FD1C3A}</a:tableStyleId>
              </a:tblPr>
              <a:tblGrid>
                <a:gridCol w="581559"/>
                <a:gridCol w="801522"/>
                <a:gridCol w="886463"/>
                <a:gridCol w="777740"/>
                <a:gridCol w="793482"/>
                <a:gridCol w="730160"/>
                <a:gridCol w="761821"/>
                <a:gridCol w="761821"/>
              </a:tblGrid>
              <a:tr h="178629">
                <a:tc>
                  <a:txBody>
                    <a:bodyPr/>
                    <a:lstStyle/>
                    <a:p>
                      <a:endParaRPr lang="en-US" dirty="0"/>
                    </a:p>
                  </a:txBody>
                  <a:tcPr/>
                </a:tc>
                <a:tc>
                  <a:txBody>
                    <a:bodyPr/>
                    <a:lstStyle/>
                    <a:p>
                      <a:r>
                        <a:rPr lang="en-US" sz="800" dirty="0" smtClean="0"/>
                        <a:t>Sunday</a:t>
                      </a:r>
                      <a:endParaRPr lang="en-US" sz="800" dirty="0"/>
                    </a:p>
                  </a:txBody>
                  <a:tcPr/>
                </a:tc>
                <a:tc>
                  <a:txBody>
                    <a:bodyPr/>
                    <a:lstStyle/>
                    <a:p>
                      <a:r>
                        <a:rPr lang="en-US" sz="800" dirty="0" smtClean="0"/>
                        <a:t>Monday</a:t>
                      </a:r>
                      <a:endParaRPr lang="en-US" sz="800" dirty="0"/>
                    </a:p>
                  </a:txBody>
                  <a:tcPr/>
                </a:tc>
                <a:tc>
                  <a:txBody>
                    <a:bodyPr/>
                    <a:lstStyle/>
                    <a:p>
                      <a:r>
                        <a:rPr lang="en-US" sz="800" dirty="0" smtClean="0"/>
                        <a:t>Tuesday</a:t>
                      </a:r>
                      <a:endParaRPr lang="en-US" sz="800" dirty="0"/>
                    </a:p>
                  </a:txBody>
                  <a:tcPr/>
                </a:tc>
                <a:tc>
                  <a:txBody>
                    <a:bodyPr/>
                    <a:lstStyle/>
                    <a:p>
                      <a:r>
                        <a:rPr lang="en-US" sz="800" dirty="0" smtClean="0"/>
                        <a:t>Wednesday</a:t>
                      </a:r>
                      <a:endParaRPr lang="en-US" sz="800" dirty="0"/>
                    </a:p>
                  </a:txBody>
                  <a:tcPr/>
                </a:tc>
                <a:tc>
                  <a:txBody>
                    <a:bodyPr/>
                    <a:lstStyle/>
                    <a:p>
                      <a:r>
                        <a:rPr lang="en-US" sz="800" dirty="0" smtClean="0"/>
                        <a:t>Thursday</a:t>
                      </a:r>
                      <a:endParaRPr lang="en-US" sz="800" dirty="0"/>
                    </a:p>
                  </a:txBody>
                  <a:tcPr/>
                </a:tc>
                <a:tc>
                  <a:txBody>
                    <a:bodyPr/>
                    <a:lstStyle/>
                    <a:p>
                      <a:r>
                        <a:rPr lang="en-US" sz="800" dirty="0" smtClean="0"/>
                        <a:t>Friday</a:t>
                      </a:r>
                      <a:endParaRPr lang="en-US" sz="800" dirty="0"/>
                    </a:p>
                  </a:txBody>
                  <a:tcPr/>
                </a:tc>
                <a:tc>
                  <a:txBody>
                    <a:bodyPr/>
                    <a:lstStyle/>
                    <a:p>
                      <a:r>
                        <a:rPr lang="en-US" sz="800" dirty="0" smtClean="0"/>
                        <a:t>Saturday</a:t>
                      </a:r>
                      <a:endParaRPr lang="en-US" sz="800" dirty="0"/>
                    </a:p>
                  </a:txBody>
                  <a:tcPr/>
                </a:tc>
              </a:tr>
              <a:tr h="178629">
                <a:tc>
                  <a:txBody>
                    <a:bodyPr/>
                    <a:lstStyle/>
                    <a:p>
                      <a:r>
                        <a:rPr lang="en-US" sz="800" dirty="0" smtClean="0"/>
                        <a:t>Egg 1</a:t>
                      </a:r>
                      <a:endParaRPr lang="en-US" sz="8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178629">
                <a:tc>
                  <a:txBody>
                    <a:bodyPr/>
                    <a:lstStyle/>
                    <a:p>
                      <a:r>
                        <a:rPr lang="en-US" sz="800" dirty="0" smtClean="0"/>
                        <a:t>Egg 2</a:t>
                      </a:r>
                      <a:endParaRPr lang="en-US" sz="8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178629">
                <a:tc>
                  <a:txBody>
                    <a:bodyPr/>
                    <a:lstStyle/>
                    <a:p>
                      <a:r>
                        <a:rPr lang="en-US" sz="800" dirty="0" smtClean="0"/>
                        <a:t>Egg 3</a:t>
                      </a:r>
                      <a:endParaRPr lang="en-US" sz="8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cxnSp>
        <p:nvCxnSpPr>
          <p:cNvPr id="11" name="Straight Connector 10"/>
          <p:cNvCxnSpPr/>
          <p:nvPr/>
        </p:nvCxnSpPr>
        <p:spPr>
          <a:xfrm flipH="1">
            <a:off x="7740045" y="3232597"/>
            <a:ext cx="135244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Arc 12"/>
          <p:cNvSpPr/>
          <p:nvPr/>
        </p:nvSpPr>
        <p:spPr>
          <a:xfrm>
            <a:off x="7039094" y="3230318"/>
            <a:ext cx="4106782" cy="249850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p:cNvCxnSpPr>
            <a:stCxn id="13" idx="2"/>
          </p:cNvCxnSpPr>
          <p:nvPr/>
        </p:nvCxnSpPr>
        <p:spPr>
          <a:xfrm>
            <a:off x="11145876" y="4479569"/>
            <a:ext cx="0" cy="697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982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10652763"/>
              </p:ext>
            </p:extLst>
          </p:nvPr>
        </p:nvGraphicFramePr>
        <p:xfrm>
          <a:off x="2083515" y="1375893"/>
          <a:ext cx="8128000" cy="14630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45047">
                <a:tc>
                  <a:txBody>
                    <a:bodyPr/>
                    <a:lstStyle/>
                    <a:p>
                      <a:r>
                        <a:rPr lang="en-US" dirty="0" smtClean="0"/>
                        <a:t>BLUE</a:t>
                      </a:r>
                      <a:endParaRPr lang="en-US" dirty="0"/>
                    </a:p>
                  </a:txBody>
                  <a:tcPr/>
                </a:tc>
                <a:tc>
                  <a:txBody>
                    <a:bodyPr/>
                    <a:lstStyle/>
                    <a:p>
                      <a:r>
                        <a:rPr lang="en-US" sz="1100" dirty="0" smtClean="0"/>
                        <a:t>Thursday</a:t>
                      </a:r>
                      <a:endParaRPr lang="en-US" sz="1100" dirty="0"/>
                    </a:p>
                  </a:txBody>
                  <a:tcPr/>
                </a:tc>
                <a:tc>
                  <a:txBody>
                    <a:bodyPr/>
                    <a:lstStyle/>
                    <a:p>
                      <a:r>
                        <a:rPr lang="en-US" sz="1100" dirty="0" smtClean="0"/>
                        <a:t>Friday</a:t>
                      </a:r>
                      <a:endParaRPr lang="en-US" sz="1100" dirty="0"/>
                    </a:p>
                  </a:txBody>
                  <a:tcPr/>
                </a:tc>
                <a:tc>
                  <a:txBody>
                    <a:bodyPr/>
                    <a:lstStyle/>
                    <a:p>
                      <a:r>
                        <a:rPr lang="en-US" sz="1100" dirty="0" smtClean="0"/>
                        <a:t>Saturday</a:t>
                      </a:r>
                      <a:endParaRPr lang="en-US" sz="1100" dirty="0"/>
                    </a:p>
                  </a:txBody>
                  <a:tcPr/>
                </a:tc>
                <a:tc>
                  <a:txBody>
                    <a:bodyPr/>
                    <a:lstStyle/>
                    <a:p>
                      <a:r>
                        <a:rPr lang="en-US" sz="1100" dirty="0" smtClean="0"/>
                        <a:t>Sunday</a:t>
                      </a:r>
                      <a:endParaRPr lang="en-US" sz="1100" dirty="0"/>
                    </a:p>
                  </a:txBody>
                  <a:tcPr/>
                </a:tc>
                <a:tc>
                  <a:txBody>
                    <a:bodyPr/>
                    <a:lstStyle/>
                    <a:p>
                      <a:r>
                        <a:rPr lang="en-US" sz="1100" dirty="0" smtClean="0"/>
                        <a:t>Monday</a:t>
                      </a:r>
                      <a:endParaRPr lang="en-US" sz="1100" dirty="0"/>
                    </a:p>
                  </a:txBody>
                  <a:tcPr/>
                </a:tc>
                <a:tc>
                  <a:txBody>
                    <a:bodyPr/>
                    <a:lstStyle/>
                    <a:p>
                      <a:r>
                        <a:rPr lang="en-US" sz="1100" dirty="0" smtClean="0"/>
                        <a:t>Tuesday</a:t>
                      </a:r>
                      <a:endParaRPr lang="en-US" sz="1100" dirty="0"/>
                    </a:p>
                  </a:txBody>
                  <a:tcPr/>
                </a:tc>
                <a:tc>
                  <a:txBody>
                    <a:bodyPr/>
                    <a:lstStyle/>
                    <a:p>
                      <a:r>
                        <a:rPr lang="en-US" sz="1100" dirty="0" smtClean="0"/>
                        <a:t>Wednesday</a:t>
                      </a:r>
                      <a:endParaRPr lang="en-US" sz="1100" dirty="0"/>
                    </a:p>
                  </a:txBody>
                  <a:tcPr/>
                </a:tc>
              </a:tr>
              <a:tr h="345047">
                <a:tc>
                  <a:txBody>
                    <a:bodyPr/>
                    <a:lstStyle/>
                    <a:p>
                      <a:r>
                        <a:rPr lang="en-US" sz="1100" dirty="0" smtClean="0"/>
                        <a:t>Egg 1</a:t>
                      </a:r>
                      <a:endParaRPr lang="en-US" sz="1100" dirty="0"/>
                    </a:p>
                  </a:txBody>
                  <a:tcPr/>
                </a:tc>
                <a:tc>
                  <a:txBody>
                    <a:bodyPr/>
                    <a:lstStyle/>
                    <a:p>
                      <a:r>
                        <a:rPr lang="en-US" sz="1100" dirty="0" smtClean="0"/>
                        <a:t>60 g </a:t>
                      </a:r>
                      <a:endParaRPr lang="en-US" sz="1100" dirty="0"/>
                    </a:p>
                  </a:txBody>
                  <a:tcPr/>
                </a:tc>
                <a:tc>
                  <a:txBody>
                    <a:bodyPr/>
                    <a:lstStyle/>
                    <a:p>
                      <a:r>
                        <a:rPr lang="en-US" sz="1100" dirty="0" smtClean="0"/>
                        <a:t>63 g</a:t>
                      </a:r>
                      <a:endParaRPr lang="en-US" sz="1100" dirty="0"/>
                    </a:p>
                  </a:txBody>
                  <a:tcPr/>
                </a:tc>
                <a:tc>
                  <a:txBody>
                    <a:bodyPr/>
                    <a:lstStyle/>
                    <a:p>
                      <a:r>
                        <a:rPr lang="en-US" sz="1100" dirty="0" smtClean="0"/>
                        <a:t>53 g</a:t>
                      </a:r>
                      <a:endParaRPr lang="en-US" sz="1100" dirty="0"/>
                    </a:p>
                  </a:txBody>
                  <a:tcPr/>
                </a:tc>
                <a:tc>
                  <a:txBody>
                    <a:bodyPr/>
                    <a:lstStyle/>
                    <a:p>
                      <a:endParaRPr lang="en-US" sz="1100" dirty="0"/>
                    </a:p>
                  </a:txBody>
                  <a:tcPr/>
                </a:tc>
                <a:tc>
                  <a:txBody>
                    <a:bodyPr/>
                    <a:lstStyle/>
                    <a:p>
                      <a:r>
                        <a:rPr lang="en-US" sz="1100" dirty="0" smtClean="0"/>
                        <a:t>62 g</a:t>
                      </a:r>
                      <a:endParaRPr lang="en-US" sz="1100" dirty="0"/>
                    </a:p>
                  </a:txBody>
                  <a:tcPr/>
                </a:tc>
                <a:tc>
                  <a:txBody>
                    <a:bodyPr/>
                    <a:lstStyle/>
                    <a:p>
                      <a:r>
                        <a:rPr lang="en-US" sz="1100" dirty="0" smtClean="0"/>
                        <a:t>59 g </a:t>
                      </a:r>
                      <a:endParaRPr lang="en-US" sz="1100" dirty="0"/>
                    </a:p>
                  </a:txBody>
                  <a:tcPr/>
                </a:tc>
                <a:tc>
                  <a:txBody>
                    <a:bodyPr/>
                    <a:lstStyle/>
                    <a:p>
                      <a:endParaRPr lang="en-US" dirty="0"/>
                    </a:p>
                  </a:txBody>
                  <a:tcPr/>
                </a:tc>
              </a:tr>
              <a:tr h="345047">
                <a:tc>
                  <a:txBody>
                    <a:bodyPr/>
                    <a:lstStyle/>
                    <a:p>
                      <a:r>
                        <a:rPr lang="en-US" sz="1100" dirty="0" smtClean="0"/>
                        <a:t>Egg 2</a:t>
                      </a:r>
                      <a:endParaRPr lang="en-US" sz="1100" dirty="0"/>
                    </a:p>
                  </a:txBody>
                  <a:tcPr/>
                </a:tc>
                <a:tc>
                  <a:txBody>
                    <a:bodyPr/>
                    <a:lstStyle/>
                    <a:p>
                      <a:r>
                        <a:rPr lang="en-US" sz="1100" dirty="0" smtClean="0"/>
                        <a:t>55 g</a:t>
                      </a:r>
                      <a:endParaRPr lang="en-US" sz="1100" dirty="0"/>
                    </a:p>
                  </a:txBody>
                  <a:tcPr/>
                </a:tc>
                <a:tc>
                  <a:txBody>
                    <a:bodyPr/>
                    <a:lstStyle/>
                    <a:p>
                      <a:r>
                        <a:rPr lang="en-US" sz="1100" dirty="0" smtClean="0"/>
                        <a:t>56 g</a:t>
                      </a:r>
                      <a:endParaRPr lang="en-US" sz="1100" dirty="0"/>
                    </a:p>
                  </a:txBody>
                  <a:tcPr/>
                </a:tc>
                <a:tc>
                  <a:txBody>
                    <a:bodyPr/>
                    <a:lstStyle/>
                    <a:p>
                      <a:r>
                        <a:rPr lang="en-US" sz="1100" dirty="0" smtClean="0"/>
                        <a:t>53 g</a:t>
                      </a:r>
                      <a:endParaRPr lang="en-US" sz="1100" dirty="0"/>
                    </a:p>
                  </a:txBody>
                  <a:tcPr/>
                </a:tc>
                <a:tc>
                  <a:txBody>
                    <a:bodyPr/>
                    <a:lstStyle/>
                    <a:p>
                      <a:endParaRPr lang="en-US" sz="1100" dirty="0"/>
                    </a:p>
                  </a:txBody>
                  <a:tcPr/>
                </a:tc>
                <a:tc>
                  <a:txBody>
                    <a:bodyPr/>
                    <a:lstStyle/>
                    <a:p>
                      <a:r>
                        <a:rPr lang="en-US" sz="1100" dirty="0" smtClean="0"/>
                        <a:t>61 g</a:t>
                      </a:r>
                      <a:endParaRPr lang="en-US" sz="1100" dirty="0"/>
                    </a:p>
                  </a:txBody>
                  <a:tcPr/>
                </a:tc>
                <a:tc>
                  <a:txBody>
                    <a:bodyPr/>
                    <a:lstStyle/>
                    <a:p>
                      <a:r>
                        <a:rPr lang="en-US" sz="1100" dirty="0" smtClean="0"/>
                        <a:t>60 g</a:t>
                      </a:r>
                      <a:endParaRPr lang="en-US" sz="1100" dirty="0"/>
                    </a:p>
                  </a:txBody>
                  <a:tcPr/>
                </a:tc>
                <a:tc>
                  <a:txBody>
                    <a:bodyPr/>
                    <a:lstStyle/>
                    <a:p>
                      <a:endParaRPr lang="en-US" dirty="0"/>
                    </a:p>
                  </a:txBody>
                  <a:tcPr/>
                </a:tc>
              </a:tr>
              <a:tr h="345047">
                <a:tc>
                  <a:txBody>
                    <a:bodyPr/>
                    <a:lstStyle/>
                    <a:p>
                      <a:r>
                        <a:rPr lang="en-US" sz="1100" dirty="0" smtClean="0"/>
                        <a:t>Egg 3</a:t>
                      </a:r>
                      <a:endParaRPr lang="en-US" sz="1100" dirty="0"/>
                    </a:p>
                  </a:txBody>
                  <a:tcPr/>
                </a:tc>
                <a:tc>
                  <a:txBody>
                    <a:bodyPr/>
                    <a:lstStyle/>
                    <a:p>
                      <a:endParaRPr lang="en-US" sz="1100" dirty="0"/>
                    </a:p>
                  </a:txBody>
                  <a:tcPr/>
                </a:tc>
                <a:tc>
                  <a:txBody>
                    <a:bodyPr/>
                    <a:lstStyle/>
                    <a:p>
                      <a:endParaRPr lang="en-US" sz="1100" dirty="0"/>
                    </a:p>
                  </a:txBody>
                  <a:tcPr/>
                </a:tc>
                <a:tc>
                  <a:txBody>
                    <a:bodyPr/>
                    <a:lstStyle/>
                    <a:p>
                      <a:r>
                        <a:rPr lang="en-US" sz="1100" dirty="0" smtClean="0"/>
                        <a:t>56 g</a:t>
                      </a:r>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dirty="0"/>
                    </a:p>
                  </a:txBody>
                  <a:tcPr/>
                </a:tc>
                <a:tc>
                  <a:txBody>
                    <a:bodyPr/>
                    <a:lstStyle/>
                    <a:p>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27297288"/>
              </p:ext>
            </p:extLst>
          </p:nvPr>
        </p:nvGraphicFramePr>
        <p:xfrm>
          <a:off x="2083516" y="2870437"/>
          <a:ext cx="8128000" cy="1440008"/>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404774">
                <a:tc>
                  <a:txBody>
                    <a:bodyPr/>
                    <a:lstStyle/>
                    <a:p>
                      <a:r>
                        <a:rPr lang="en-US" sz="1700" dirty="0" smtClean="0"/>
                        <a:t>YELLOW</a:t>
                      </a:r>
                      <a:endParaRPr lang="en-US" sz="1700" dirty="0"/>
                    </a:p>
                  </a:txBody>
                  <a:tcPr/>
                </a:tc>
                <a:tc>
                  <a:txBody>
                    <a:bodyPr/>
                    <a:lstStyle/>
                    <a:p>
                      <a:r>
                        <a:rPr lang="en-US" sz="1100" dirty="0" smtClean="0"/>
                        <a:t>Thursday</a:t>
                      </a:r>
                      <a:endParaRPr lang="en-US" sz="1100" dirty="0"/>
                    </a:p>
                  </a:txBody>
                  <a:tcPr/>
                </a:tc>
                <a:tc>
                  <a:txBody>
                    <a:bodyPr/>
                    <a:lstStyle/>
                    <a:p>
                      <a:r>
                        <a:rPr lang="en-US" sz="1100" dirty="0" smtClean="0"/>
                        <a:t>Friday</a:t>
                      </a:r>
                      <a:endParaRPr lang="en-US" sz="1100" dirty="0"/>
                    </a:p>
                  </a:txBody>
                  <a:tcPr/>
                </a:tc>
                <a:tc>
                  <a:txBody>
                    <a:bodyPr/>
                    <a:lstStyle/>
                    <a:p>
                      <a:r>
                        <a:rPr lang="en-US" sz="1100" dirty="0" smtClean="0"/>
                        <a:t>Saturday</a:t>
                      </a:r>
                      <a:endParaRPr lang="en-US" sz="1100" dirty="0"/>
                    </a:p>
                  </a:txBody>
                  <a:tcPr/>
                </a:tc>
                <a:tc>
                  <a:txBody>
                    <a:bodyPr/>
                    <a:lstStyle/>
                    <a:p>
                      <a:r>
                        <a:rPr lang="en-US" sz="1100" dirty="0" smtClean="0"/>
                        <a:t>Sunday</a:t>
                      </a:r>
                      <a:endParaRPr lang="en-US" sz="1100" dirty="0"/>
                    </a:p>
                  </a:txBody>
                  <a:tcPr/>
                </a:tc>
                <a:tc>
                  <a:txBody>
                    <a:bodyPr/>
                    <a:lstStyle/>
                    <a:p>
                      <a:r>
                        <a:rPr lang="en-US" sz="1100" dirty="0" smtClean="0"/>
                        <a:t>Monday</a:t>
                      </a:r>
                      <a:endParaRPr lang="en-US" sz="1100" dirty="0"/>
                    </a:p>
                  </a:txBody>
                  <a:tcPr/>
                </a:tc>
                <a:tc>
                  <a:txBody>
                    <a:bodyPr/>
                    <a:lstStyle/>
                    <a:p>
                      <a:r>
                        <a:rPr lang="en-US" sz="1100" dirty="0" smtClean="0"/>
                        <a:t>Tuesday</a:t>
                      </a:r>
                      <a:endParaRPr lang="en-US" sz="1100" dirty="0"/>
                    </a:p>
                  </a:txBody>
                  <a:tcPr/>
                </a:tc>
                <a:tc>
                  <a:txBody>
                    <a:bodyPr/>
                    <a:lstStyle/>
                    <a:p>
                      <a:r>
                        <a:rPr lang="en-US" sz="1100" dirty="0" smtClean="0"/>
                        <a:t>Wednesday</a:t>
                      </a:r>
                      <a:endParaRPr lang="en-US" sz="1100" dirty="0"/>
                    </a:p>
                  </a:txBody>
                  <a:tcPr/>
                </a:tc>
              </a:tr>
              <a:tr h="356631">
                <a:tc>
                  <a:txBody>
                    <a:bodyPr/>
                    <a:lstStyle/>
                    <a:p>
                      <a:r>
                        <a:rPr lang="en-US" sz="1100" dirty="0" smtClean="0"/>
                        <a:t>Egg 1</a:t>
                      </a:r>
                      <a:endParaRPr lang="en-US" sz="1100" dirty="0"/>
                    </a:p>
                  </a:txBody>
                  <a:tcPr/>
                </a:tc>
                <a:tc>
                  <a:txBody>
                    <a:bodyPr/>
                    <a:lstStyle/>
                    <a:p>
                      <a:r>
                        <a:rPr lang="en-US" sz="1100" dirty="0" smtClean="0"/>
                        <a:t>59 g </a:t>
                      </a:r>
                      <a:endParaRPr lang="en-US" sz="1100" dirty="0"/>
                    </a:p>
                  </a:txBody>
                  <a:tcPr/>
                </a:tc>
                <a:tc>
                  <a:txBody>
                    <a:bodyPr/>
                    <a:lstStyle/>
                    <a:p>
                      <a:r>
                        <a:rPr lang="en-US" sz="1100" dirty="0" smtClean="0"/>
                        <a:t>57 g </a:t>
                      </a:r>
                      <a:endParaRPr lang="en-US" sz="1100" dirty="0"/>
                    </a:p>
                  </a:txBody>
                  <a:tcPr/>
                </a:tc>
                <a:tc>
                  <a:txBody>
                    <a:bodyPr/>
                    <a:lstStyle/>
                    <a:p>
                      <a:r>
                        <a:rPr lang="en-US" sz="1100" dirty="0" smtClean="0"/>
                        <a:t>62 g </a:t>
                      </a:r>
                      <a:endParaRPr lang="en-US" sz="1100" dirty="0"/>
                    </a:p>
                  </a:txBody>
                  <a:tcPr/>
                </a:tc>
                <a:tc>
                  <a:txBody>
                    <a:bodyPr/>
                    <a:lstStyle/>
                    <a:p>
                      <a:r>
                        <a:rPr lang="en-US" sz="1100" dirty="0" smtClean="0"/>
                        <a:t>55 g</a:t>
                      </a:r>
                      <a:endParaRPr lang="en-US" sz="1100" dirty="0"/>
                    </a:p>
                  </a:txBody>
                  <a:tcPr/>
                </a:tc>
                <a:tc>
                  <a:txBody>
                    <a:bodyPr/>
                    <a:lstStyle/>
                    <a:p>
                      <a:r>
                        <a:rPr lang="en-US" sz="1100" dirty="0" smtClean="0"/>
                        <a:t>58 g</a:t>
                      </a:r>
                      <a:endParaRPr lang="en-US" sz="1100" dirty="0"/>
                    </a:p>
                  </a:txBody>
                  <a:tcPr/>
                </a:tc>
                <a:tc>
                  <a:txBody>
                    <a:bodyPr/>
                    <a:lstStyle/>
                    <a:p>
                      <a:r>
                        <a:rPr lang="en-US" sz="1100" dirty="0" smtClean="0"/>
                        <a:t>62 g</a:t>
                      </a:r>
                      <a:endParaRPr lang="en-US" sz="1100" dirty="0"/>
                    </a:p>
                  </a:txBody>
                  <a:tcPr/>
                </a:tc>
                <a:tc>
                  <a:txBody>
                    <a:bodyPr/>
                    <a:lstStyle/>
                    <a:p>
                      <a:r>
                        <a:rPr lang="en-US" sz="1100" dirty="0" smtClean="0"/>
                        <a:t>59 g</a:t>
                      </a:r>
                    </a:p>
                  </a:txBody>
                  <a:tcPr/>
                </a:tc>
              </a:tr>
              <a:tr h="379422">
                <a:tc>
                  <a:txBody>
                    <a:bodyPr/>
                    <a:lstStyle/>
                    <a:p>
                      <a:r>
                        <a:rPr lang="en-US" sz="1100" dirty="0" smtClean="0"/>
                        <a:t>Egg 2</a:t>
                      </a:r>
                      <a:endParaRPr lang="en-US" sz="1100" dirty="0"/>
                    </a:p>
                  </a:txBody>
                  <a:tcPr/>
                </a:tc>
                <a:tc>
                  <a:txBody>
                    <a:bodyPr/>
                    <a:lstStyle/>
                    <a:p>
                      <a:r>
                        <a:rPr lang="en-US" sz="1100" dirty="0" smtClean="0"/>
                        <a:t>56 g </a:t>
                      </a:r>
                      <a:endParaRPr lang="en-US" sz="1100" dirty="0"/>
                    </a:p>
                  </a:txBody>
                  <a:tcPr/>
                </a:tc>
                <a:tc>
                  <a:txBody>
                    <a:bodyPr/>
                    <a:lstStyle/>
                    <a:p>
                      <a:r>
                        <a:rPr lang="en-US" sz="1100" dirty="0" smtClean="0"/>
                        <a:t>55 g</a:t>
                      </a:r>
                      <a:endParaRPr lang="en-US" sz="1100" dirty="0"/>
                    </a:p>
                  </a:txBody>
                  <a:tcPr/>
                </a:tc>
                <a:tc>
                  <a:txBody>
                    <a:bodyPr/>
                    <a:lstStyle/>
                    <a:p>
                      <a:r>
                        <a:rPr lang="en-US" sz="1100" dirty="0" smtClean="0"/>
                        <a:t>59 g</a:t>
                      </a:r>
                      <a:endParaRPr lang="en-US" sz="1100" dirty="0"/>
                    </a:p>
                  </a:txBody>
                  <a:tcPr/>
                </a:tc>
                <a:tc>
                  <a:txBody>
                    <a:bodyPr/>
                    <a:lstStyle/>
                    <a:p>
                      <a:r>
                        <a:rPr lang="en-US" sz="1100" dirty="0" smtClean="0"/>
                        <a:t>53 g</a:t>
                      </a:r>
                      <a:endParaRPr lang="en-US" sz="1100" dirty="0"/>
                    </a:p>
                  </a:txBody>
                  <a:tcPr/>
                </a:tc>
                <a:tc>
                  <a:txBody>
                    <a:bodyPr/>
                    <a:lstStyle/>
                    <a:p>
                      <a:r>
                        <a:rPr lang="en-US" sz="1100" dirty="0" smtClean="0"/>
                        <a:t>59 g</a:t>
                      </a:r>
                      <a:endParaRPr lang="en-US" sz="1100" dirty="0"/>
                    </a:p>
                  </a:txBody>
                  <a:tcPr/>
                </a:tc>
                <a:tc>
                  <a:txBody>
                    <a:bodyPr/>
                    <a:lstStyle/>
                    <a:p>
                      <a:endParaRPr lang="en-US" sz="1100" dirty="0"/>
                    </a:p>
                  </a:txBody>
                  <a:tcPr/>
                </a:tc>
                <a:tc>
                  <a:txBody>
                    <a:bodyPr/>
                    <a:lstStyle/>
                    <a:p>
                      <a:r>
                        <a:rPr lang="en-US" sz="1100" dirty="0" smtClean="0"/>
                        <a:t>58 g</a:t>
                      </a:r>
                      <a:endParaRPr lang="en-US" sz="1100" dirty="0"/>
                    </a:p>
                  </a:txBody>
                  <a:tcPr/>
                </a:tc>
              </a:tr>
              <a:tr h="299181">
                <a:tc>
                  <a:txBody>
                    <a:bodyPr/>
                    <a:lstStyle/>
                    <a:p>
                      <a:r>
                        <a:rPr lang="en-US" sz="1100" dirty="0" smtClean="0"/>
                        <a:t>Egg</a:t>
                      </a:r>
                      <a:r>
                        <a:rPr lang="en-US" sz="1100" baseline="0" dirty="0" smtClean="0"/>
                        <a:t> 3</a:t>
                      </a:r>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36310206"/>
              </p:ext>
            </p:extLst>
          </p:nvPr>
        </p:nvGraphicFramePr>
        <p:xfrm>
          <a:off x="2083515" y="4338630"/>
          <a:ext cx="8128000" cy="1328074"/>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70840">
                <a:tc>
                  <a:txBody>
                    <a:bodyPr/>
                    <a:lstStyle/>
                    <a:p>
                      <a:r>
                        <a:rPr lang="en-US" dirty="0" smtClean="0"/>
                        <a:t>GREEN</a:t>
                      </a:r>
                      <a:endParaRPr lang="en-US" dirty="0"/>
                    </a:p>
                  </a:txBody>
                  <a:tcPr/>
                </a:tc>
                <a:tc>
                  <a:txBody>
                    <a:bodyPr/>
                    <a:lstStyle/>
                    <a:p>
                      <a:r>
                        <a:rPr lang="en-US" sz="1100" dirty="0" smtClean="0"/>
                        <a:t>Thursday</a:t>
                      </a:r>
                      <a:endParaRPr lang="en-US" sz="1100" dirty="0"/>
                    </a:p>
                  </a:txBody>
                  <a:tcPr/>
                </a:tc>
                <a:tc>
                  <a:txBody>
                    <a:bodyPr/>
                    <a:lstStyle/>
                    <a:p>
                      <a:r>
                        <a:rPr lang="en-US" sz="1100" dirty="0" smtClean="0"/>
                        <a:t>Friday</a:t>
                      </a:r>
                      <a:endParaRPr lang="en-US" sz="1100" dirty="0"/>
                    </a:p>
                  </a:txBody>
                  <a:tcPr/>
                </a:tc>
                <a:tc>
                  <a:txBody>
                    <a:bodyPr/>
                    <a:lstStyle/>
                    <a:p>
                      <a:r>
                        <a:rPr lang="en-US" sz="1100" dirty="0" smtClean="0"/>
                        <a:t>Saturday</a:t>
                      </a:r>
                      <a:endParaRPr lang="en-US" sz="1100" dirty="0"/>
                    </a:p>
                  </a:txBody>
                  <a:tcPr/>
                </a:tc>
                <a:tc>
                  <a:txBody>
                    <a:bodyPr/>
                    <a:lstStyle/>
                    <a:p>
                      <a:r>
                        <a:rPr lang="en-US" sz="1100" dirty="0" smtClean="0"/>
                        <a:t>Sunday</a:t>
                      </a:r>
                      <a:endParaRPr lang="en-US" sz="1100" dirty="0"/>
                    </a:p>
                  </a:txBody>
                  <a:tcPr/>
                </a:tc>
                <a:tc>
                  <a:txBody>
                    <a:bodyPr/>
                    <a:lstStyle/>
                    <a:p>
                      <a:r>
                        <a:rPr lang="en-US" sz="1100" dirty="0" smtClean="0"/>
                        <a:t>Monday</a:t>
                      </a:r>
                      <a:endParaRPr lang="en-US" sz="1100" dirty="0"/>
                    </a:p>
                  </a:txBody>
                  <a:tcPr/>
                </a:tc>
                <a:tc>
                  <a:txBody>
                    <a:bodyPr/>
                    <a:lstStyle/>
                    <a:p>
                      <a:r>
                        <a:rPr lang="en-US" sz="1100" dirty="0" smtClean="0"/>
                        <a:t>Tuesday</a:t>
                      </a:r>
                      <a:endParaRPr lang="en-US" sz="1100" dirty="0"/>
                    </a:p>
                  </a:txBody>
                  <a:tcPr/>
                </a:tc>
                <a:tc>
                  <a:txBody>
                    <a:bodyPr/>
                    <a:lstStyle/>
                    <a:p>
                      <a:r>
                        <a:rPr lang="en-US" sz="1100" dirty="0" smtClean="0"/>
                        <a:t>Wednesday</a:t>
                      </a:r>
                      <a:endParaRPr lang="en-US" sz="1100" dirty="0"/>
                    </a:p>
                  </a:txBody>
                  <a:tcPr/>
                </a:tc>
              </a:tr>
              <a:tr h="313291">
                <a:tc>
                  <a:txBody>
                    <a:bodyPr/>
                    <a:lstStyle/>
                    <a:p>
                      <a:r>
                        <a:rPr lang="en-US" sz="1100" dirty="0" smtClean="0"/>
                        <a:t>Egg 1 </a:t>
                      </a:r>
                      <a:endParaRPr lang="en-US" sz="1100" dirty="0"/>
                    </a:p>
                  </a:txBody>
                  <a:tcPr/>
                </a:tc>
                <a:tc>
                  <a:txBody>
                    <a:bodyPr/>
                    <a:lstStyle/>
                    <a:p>
                      <a:r>
                        <a:rPr lang="en-US" sz="1100" dirty="0" smtClean="0"/>
                        <a:t>59 g</a:t>
                      </a:r>
                      <a:endParaRPr lang="en-US" sz="1100" dirty="0"/>
                    </a:p>
                  </a:txBody>
                  <a:tcPr/>
                </a:tc>
                <a:tc>
                  <a:txBody>
                    <a:bodyPr/>
                    <a:lstStyle/>
                    <a:p>
                      <a:r>
                        <a:rPr lang="en-US" sz="1100" dirty="0" smtClean="0"/>
                        <a:t>61</a:t>
                      </a:r>
                      <a:r>
                        <a:rPr lang="en-US" sz="1100" baseline="0" dirty="0" smtClean="0"/>
                        <a:t> g</a:t>
                      </a:r>
                      <a:endParaRPr lang="en-US" sz="1100" dirty="0"/>
                    </a:p>
                  </a:txBody>
                  <a:tcPr/>
                </a:tc>
                <a:tc>
                  <a:txBody>
                    <a:bodyPr/>
                    <a:lstStyle/>
                    <a:p>
                      <a:r>
                        <a:rPr lang="en-US" sz="1100" dirty="0" smtClean="0"/>
                        <a:t>56 g</a:t>
                      </a:r>
                      <a:endParaRPr lang="en-US" sz="1100" dirty="0"/>
                    </a:p>
                  </a:txBody>
                  <a:tcPr/>
                </a:tc>
                <a:tc>
                  <a:txBody>
                    <a:bodyPr/>
                    <a:lstStyle/>
                    <a:p>
                      <a:r>
                        <a:rPr lang="en-US" sz="1100" dirty="0" smtClean="0"/>
                        <a:t>58 g</a:t>
                      </a:r>
                      <a:endParaRPr lang="en-US" sz="1100" dirty="0"/>
                    </a:p>
                  </a:txBody>
                  <a:tcPr/>
                </a:tc>
                <a:tc>
                  <a:txBody>
                    <a:bodyPr/>
                    <a:lstStyle/>
                    <a:p>
                      <a:r>
                        <a:rPr lang="en-US" sz="1100" dirty="0" smtClean="0"/>
                        <a:t>63 g</a:t>
                      </a:r>
                      <a:endParaRPr lang="en-US" sz="1100" dirty="0"/>
                    </a:p>
                  </a:txBody>
                  <a:tcPr/>
                </a:tc>
                <a:tc>
                  <a:txBody>
                    <a:bodyPr/>
                    <a:lstStyle/>
                    <a:p>
                      <a:r>
                        <a:rPr lang="en-US" sz="1100" dirty="0" smtClean="0"/>
                        <a:t>59 g</a:t>
                      </a:r>
                      <a:endParaRPr lang="en-US" sz="1100" dirty="0"/>
                    </a:p>
                  </a:txBody>
                  <a:tcPr/>
                </a:tc>
                <a:tc>
                  <a:txBody>
                    <a:bodyPr/>
                    <a:lstStyle/>
                    <a:p>
                      <a:r>
                        <a:rPr lang="en-US" sz="1100" dirty="0" smtClean="0"/>
                        <a:t>62 g</a:t>
                      </a:r>
                      <a:endParaRPr lang="en-US" sz="1100" dirty="0"/>
                    </a:p>
                  </a:txBody>
                  <a:tcPr/>
                </a:tc>
              </a:tr>
              <a:tr h="347729">
                <a:tc>
                  <a:txBody>
                    <a:bodyPr/>
                    <a:lstStyle/>
                    <a:p>
                      <a:r>
                        <a:rPr lang="en-US" sz="1100" dirty="0" smtClean="0"/>
                        <a:t>Egg 2</a:t>
                      </a:r>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r>
                        <a:rPr lang="en-US" sz="1100" dirty="0" smtClean="0"/>
                        <a:t>56 g</a:t>
                      </a:r>
                      <a:endParaRPr lang="en-US" sz="1100" dirty="0"/>
                    </a:p>
                  </a:txBody>
                  <a:tcPr/>
                </a:tc>
                <a:tc>
                  <a:txBody>
                    <a:bodyPr/>
                    <a:lstStyle/>
                    <a:p>
                      <a:endParaRPr lang="en-US" sz="1100" dirty="0"/>
                    </a:p>
                  </a:txBody>
                  <a:tcPr/>
                </a:tc>
                <a:tc>
                  <a:txBody>
                    <a:bodyPr/>
                    <a:lstStyle/>
                    <a:p>
                      <a:endParaRPr lang="en-US" sz="1100" dirty="0"/>
                    </a:p>
                  </a:txBody>
                  <a:tcPr/>
                </a:tc>
              </a:tr>
              <a:tr h="296214">
                <a:tc>
                  <a:txBody>
                    <a:bodyPr/>
                    <a:lstStyle/>
                    <a:p>
                      <a:r>
                        <a:rPr lang="en-US" sz="1100" dirty="0" smtClean="0"/>
                        <a:t>Egg 3</a:t>
                      </a:r>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1038001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Continued</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93672162"/>
              </p:ext>
            </p:extLst>
          </p:nvPr>
        </p:nvGraphicFramePr>
        <p:xfrm>
          <a:off x="1967606" y="1671201"/>
          <a:ext cx="8128000" cy="126518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70840">
                <a:tc>
                  <a:txBody>
                    <a:bodyPr/>
                    <a:lstStyle/>
                    <a:p>
                      <a:r>
                        <a:rPr lang="en-US" dirty="0" smtClean="0"/>
                        <a:t>RED</a:t>
                      </a:r>
                      <a:endParaRPr lang="en-US" dirty="0"/>
                    </a:p>
                  </a:txBody>
                  <a:tcPr/>
                </a:tc>
                <a:tc>
                  <a:txBody>
                    <a:bodyPr/>
                    <a:lstStyle/>
                    <a:p>
                      <a:r>
                        <a:rPr lang="en-US" sz="1100" dirty="0" smtClean="0"/>
                        <a:t>Thursday</a:t>
                      </a:r>
                      <a:endParaRPr lang="en-US" sz="1100" dirty="0"/>
                    </a:p>
                  </a:txBody>
                  <a:tcPr/>
                </a:tc>
                <a:tc>
                  <a:txBody>
                    <a:bodyPr/>
                    <a:lstStyle/>
                    <a:p>
                      <a:r>
                        <a:rPr lang="en-US" sz="1100" dirty="0" smtClean="0"/>
                        <a:t>Friday</a:t>
                      </a:r>
                      <a:endParaRPr lang="en-US" sz="1100" dirty="0"/>
                    </a:p>
                  </a:txBody>
                  <a:tcPr/>
                </a:tc>
                <a:tc>
                  <a:txBody>
                    <a:bodyPr/>
                    <a:lstStyle/>
                    <a:p>
                      <a:r>
                        <a:rPr lang="en-US" sz="1100" dirty="0" smtClean="0"/>
                        <a:t>Saturday</a:t>
                      </a:r>
                      <a:endParaRPr lang="en-US" sz="1100" dirty="0"/>
                    </a:p>
                  </a:txBody>
                  <a:tcPr/>
                </a:tc>
                <a:tc>
                  <a:txBody>
                    <a:bodyPr/>
                    <a:lstStyle/>
                    <a:p>
                      <a:r>
                        <a:rPr lang="en-US" sz="1100" dirty="0" smtClean="0"/>
                        <a:t>Sunday</a:t>
                      </a:r>
                      <a:endParaRPr lang="en-US" sz="1100" dirty="0"/>
                    </a:p>
                  </a:txBody>
                  <a:tcPr/>
                </a:tc>
                <a:tc>
                  <a:txBody>
                    <a:bodyPr/>
                    <a:lstStyle/>
                    <a:p>
                      <a:r>
                        <a:rPr lang="en-US" sz="1100" dirty="0" smtClean="0"/>
                        <a:t>Monday</a:t>
                      </a:r>
                      <a:endParaRPr lang="en-US" sz="1100" dirty="0"/>
                    </a:p>
                  </a:txBody>
                  <a:tcPr/>
                </a:tc>
                <a:tc>
                  <a:txBody>
                    <a:bodyPr/>
                    <a:lstStyle/>
                    <a:p>
                      <a:r>
                        <a:rPr lang="en-US" sz="1100" dirty="0" smtClean="0"/>
                        <a:t>Tuesday</a:t>
                      </a:r>
                      <a:endParaRPr lang="en-US" sz="1100" dirty="0"/>
                    </a:p>
                  </a:txBody>
                  <a:tcPr/>
                </a:tc>
                <a:tc>
                  <a:txBody>
                    <a:bodyPr/>
                    <a:lstStyle/>
                    <a:p>
                      <a:r>
                        <a:rPr lang="en-US" sz="1100" dirty="0" smtClean="0"/>
                        <a:t>Wednesday</a:t>
                      </a:r>
                      <a:endParaRPr lang="en-US" sz="1100" dirty="0"/>
                    </a:p>
                  </a:txBody>
                  <a:tcPr/>
                </a:tc>
              </a:tr>
              <a:tr h="313291">
                <a:tc>
                  <a:txBody>
                    <a:bodyPr/>
                    <a:lstStyle/>
                    <a:p>
                      <a:r>
                        <a:rPr lang="en-US" sz="1100" dirty="0" smtClean="0"/>
                        <a:t>Egg 1</a:t>
                      </a:r>
                      <a:endParaRPr lang="en-US" sz="1100" dirty="0"/>
                    </a:p>
                  </a:txBody>
                  <a:tcPr/>
                </a:tc>
                <a:tc>
                  <a:txBody>
                    <a:bodyPr/>
                    <a:lstStyle/>
                    <a:p>
                      <a:r>
                        <a:rPr lang="en-US" sz="1100" dirty="0" smtClean="0"/>
                        <a:t>53 g</a:t>
                      </a:r>
                      <a:endParaRPr lang="en-US" sz="1100" dirty="0"/>
                    </a:p>
                  </a:txBody>
                  <a:tcPr/>
                </a:tc>
                <a:tc>
                  <a:txBody>
                    <a:bodyPr/>
                    <a:lstStyle/>
                    <a:p>
                      <a:r>
                        <a:rPr lang="en-US" sz="1100" dirty="0" smtClean="0"/>
                        <a:t>58 g</a:t>
                      </a:r>
                      <a:endParaRPr lang="en-US" sz="1100" dirty="0"/>
                    </a:p>
                  </a:txBody>
                  <a:tcPr/>
                </a:tc>
                <a:tc>
                  <a:txBody>
                    <a:bodyPr/>
                    <a:lstStyle/>
                    <a:p>
                      <a:r>
                        <a:rPr lang="en-US" sz="1100" dirty="0" smtClean="0"/>
                        <a:t>56 g</a:t>
                      </a:r>
                      <a:endParaRPr lang="en-US" sz="1100" dirty="0"/>
                    </a:p>
                  </a:txBody>
                  <a:tcPr/>
                </a:tc>
                <a:tc>
                  <a:txBody>
                    <a:bodyPr/>
                    <a:lstStyle/>
                    <a:p>
                      <a:r>
                        <a:rPr lang="en-US" sz="1100" dirty="0" smtClean="0"/>
                        <a:t>59 g</a:t>
                      </a:r>
                      <a:endParaRPr lang="en-US" sz="1100" dirty="0"/>
                    </a:p>
                  </a:txBody>
                  <a:tcPr/>
                </a:tc>
                <a:tc>
                  <a:txBody>
                    <a:bodyPr/>
                    <a:lstStyle/>
                    <a:p>
                      <a:r>
                        <a:rPr lang="en-US" sz="1100" dirty="0" smtClean="0"/>
                        <a:t>58 g</a:t>
                      </a:r>
                      <a:endParaRPr lang="en-US" sz="1100" dirty="0"/>
                    </a:p>
                  </a:txBody>
                  <a:tcPr/>
                </a:tc>
                <a:tc>
                  <a:txBody>
                    <a:bodyPr/>
                    <a:lstStyle/>
                    <a:p>
                      <a:r>
                        <a:rPr lang="en-US" sz="1100" dirty="0" smtClean="0"/>
                        <a:t>61 g</a:t>
                      </a:r>
                      <a:endParaRPr lang="en-US" sz="1100" dirty="0"/>
                    </a:p>
                  </a:txBody>
                  <a:tcPr/>
                </a:tc>
                <a:tc>
                  <a:txBody>
                    <a:bodyPr/>
                    <a:lstStyle/>
                    <a:p>
                      <a:r>
                        <a:rPr lang="en-US" sz="1100" dirty="0" smtClean="0"/>
                        <a:t>63 g</a:t>
                      </a:r>
                      <a:endParaRPr lang="en-US" sz="1100" dirty="0"/>
                    </a:p>
                  </a:txBody>
                  <a:tcPr/>
                </a:tc>
              </a:tr>
              <a:tr h="321972">
                <a:tc>
                  <a:txBody>
                    <a:bodyPr/>
                    <a:lstStyle/>
                    <a:p>
                      <a:r>
                        <a:rPr lang="en-US" sz="1100" dirty="0" smtClean="0"/>
                        <a:t>Egg 2</a:t>
                      </a:r>
                      <a:endParaRPr lang="en-US" sz="1100" dirty="0"/>
                    </a:p>
                  </a:txBody>
                  <a:tcPr/>
                </a:tc>
                <a:tc>
                  <a:txBody>
                    <a:bodyPr/>
                    <a:lstStyle/>
                    <a:p>
                      <a:r>
                        <a:rPr lang="en-US" sz="1100" dirty="0" smtClean="0"/>
                        <a:t>56</a:t>
                      </a:r>
                      <a:r>
                        <a:rPr lang="en-US" sz="1100" baseline="0" dirty="0" smtClean="0"/>
                        <a:t> g</a:t>
                      </a:r>
                      <a:endParaRPr lang="en-US" sz="1100" dirty="0"/>
                    </a:p>
                  </a:txBody>
                  <a:tcPr/>
                </a:tc>
                <a:tc>
                  <a:txBody>
                    <a:bodyPr/>
                    <a:lstStyle/>
                    <a:p>
                      <a:r>
                        <a:rPr lang="en-US" sz="1100" dirty="0" smtClean="0"/>
                        <a:t>62 g</a:t>
                      </a:r>
                      <a:endParaRPr lang="en-US" sz="1100" dirty="0"/>
                    </a:p>
                  </a:txBody>
                  <a:tcPr/>
                </a:tc>
                <a:tc>
                  <a:txBody>
                    <a:bodyPr/>
                    <a:lstStyle/>
                    <a:p>
                      <a:endParaRPr lang="en-US" sz="1100" dirty="0"/>
                    </a:p>
                  </a:txBody>
                  <a:tcPr/>
                </a:tc>
                <a:tc>
                  <a:txBody>
                    <a:bodyPr/>
                    <a:lstStyle/>
                    <a:p>
                      <a:r>
                        <a:rPr lang="en-US" sz="1100" dirty="0" smtClean="0"/>
                        <a:t>58 g</a:t>
                      </a:r>
                      <a:endParaRPr lang="en-US" sz="1100" dirty="0"/>
                    </a:p>
                  </a:txBody>
                  <a:tcPr/>
                </a:tc>
                <a:tc>
                  <a:txBody>
                    <a:bodyPr/>
                    <a:lstStyle/>
                    <a:p>
                      <a:endParaRPr lang="en-US" sz="1100" dirty="0"/>
                    </a:p>
                  </a:txBody>
                  <a:tcPr/>
                </a:tc>
                <a:tc>
                  <a:txBody>
                    <a:bodyPr/>
                    <a:lstStyle/>
                    <a:p>
                      <a:endParaRPr lang="en-US" sz="1100" dirty="0"/>
                    </a:p>
                  </a:txBody>
                  <a:tcPr/>
                </a:tc>
                <a:tc>
                  <a:txBody>
                    <a:bodyPr/>
                    <a:lstStyle/>
                    <a:p>
                      <a:r>
                        <a:rPr lang="en-US" sz="1100" dirty="0" smtClean="0"/>
                        <a:t>58 g</a:t>
                      </a:r>
                      <a:endParaRPr lang="en-US" sz="1100" dirty="0"/>
                    </a:p>
                  </a:txBody>
                  <a:tcPr/>
                </a:tc>
              </a:tr>
              <a:tr h="257577">
                <a:tc>
                  <a:txBody>
                    <a:bodyPr/>
                    <a:lstStyle/>
                    <a:p>
                      <a:r>
                        <a:rPr lang="en-US" sz="1100" dirty="0" smtClean="0"/>
                        <a:t>Egg 3</a:t>
                      </a:r>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67227537"/>
              </p:ext>
            </p:extLst>
          </p:nvPr>
        </p:nvGraphicFramePr>
        <p:xfrm>
          <a:off x="1967605" y="2999226"/>
          <a:ext cx="8128000" cy="1250802"/>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70840">
                <a:tc>
                  <a:txBody>
                    <a:bodyPr/>
                    <a:lstStyle/>
                    <a:p>
                      <a:r>
                        <a:rPr lang="en-US" sz="1800" dirty="0" smtClean="0"/>
                        <a:t>WHITE</a:t>
                      </a:r>
                      <a:endParaRPr lang="en-US" sz="1800" dirty="0"/>
                    </a:p>
                  </a:txBody>
                  <a:tcPr/>
                </a:tc>
                <a:tc>
                  <a:txBody>
                    <a:bodyPr/>
                    <a:lstStyle/>
                    <a:p>
                      <a:r>
                        <a:rPr lang="en-US" sz="1100" dirty="0" smtClean="0"/>
                        <a:t>Thursday</a:t>
                      </a:r>
                      <a:endParaRPr lang="en-US" sz="1100" dirty="0"/>
                    </a:p>
                  </a:txBody>
                  <a:tcPr/>
                </a:tc>
                <a:tc>
                  <a:txBody>
                    <a:bodyPr/>
                    <a:lstStyle/>
                    <a:p>
                      <a:r>
                        <a:rPr lang="en-US" sz="1100" dirty="0" smtClean="0"/>
                        <a:t>Friday</a:t>
                      </a:r>
                      <a:endParaRPr lang="en-US" sz="1100" dirty="0"/>
                    </a:p>
                  </a:txBody>
                  <a:tcPr/>
                </a:tc>
                <a:tc>
                  <a:txBody>
                    <a:bodyPr/>
                    <a:lstStyle/>
                    <a:p>
                      <a:r>
                        <a:rPr lang="en-US" sz="1100" dirty="0" smtClean="0"/>
                        <a:t>Saturday</a:t>
                      </a:r>
                      <a:endParaRPr lang="en-US" sz="1100" dirty="0"/>
                    </a:p>
                  </a:txBody>
                  <a:tcPr/>
                </a:tc>
                <a:tc>
                  <a:txBody>
                    <a:bodyPr/>
                    <a:lstStyle/>
                    <a:p>
                      <a:r>
                        <a:rPr lang="en-US" sz="1100" dirty="0" smtClean="0"/>
                        <a:t>Sunday</a:t>
                      </a:r>
                      <a:endParaRPr lang="en-US" sz="1100" dirty="0"/>
                    </a:p>
                  </a:txBody>
                  <a:tcPr/>
                </a:tc>
                <a:tc>
                  <a:txBody>
                    <a:bodyPr/>
                    <a:lstStyle/>
                    <a:p>
                      <a:r>
                        <a:rPr lang="en-US" sz="1100" dirty="0" smtClean="0"/>
                        <a:t>Monday</a:t>
                      </a:r>
                      <a:endParaRPr lang="en-US" sz="1100" dirty="0"/>
                    </a:p>
                  </a:txBody>
                  <a:tcPr/>
                </a:tc>
                <a:tc>
                  <a:txBody>
                    <a:bodyPr/>
                    <a:lstStyle/>
                    <a:p>
                      <a:r>
                        <a:rPr lang="en-US" sz="1100" dirty="0" smtClean="0"/>
                        <a:t>Tuesday</a:t>
                      </a:r>
                      <a:endParaRPr lang="en-US" sz="1100" dirty="0"/>
                    </a:p>
                  </a:txBody>
                  <a:tcPr/>
                </a:tc>
                <a:tc>
                  <a:txBody>
                    <a:bodyPr/>
                    <a:lstStyle/>
                    <a:p>
                      <a:r>
                        <a:rPr lang="en-US" sz="1100" dirty="0" smtClean="0"/>
                        <a:t>Wednesday</a:t>
                      </a:r>
                      <a:endParaRPr lang="en-US" sz="1100" dirty="0"/>
                    </a:p>
                  </a:txBody>
                  <a:tcPr/>
                </a:tc>
              </a:tr>
              <a:tr h="300413">
                <a:tc>
                  <a:txBody>
                    <a:bodyPr/>
                    <a:lstStyle/>
                    <a:p>
                      <a:r>
                        <a:rPr lang="en-US" sz="1100" dirty="0" smtClean="0"/>
                        <a:t>Egg 1</a:t>
                      </a:r>
                      <a:endParaRPr lang="en-US" sz="1100" dirty="0"/>
                    </a:p>
                  </a:txBody>
                  <a:tcPr/>
                </a:tc>
                <a:tc>
                  <a:txBody>
                    <a:bodyPr/>
                    <a:lstStyle/>
                    <a:p>
                      <a:r>
                        <a:rPr lang="en-US" sz="1100" dirty="0" smtClean="0"/>
                        <a:t>62 g</a:t>
                      </a:r>
                      <a:endParaRPr lang="en-US" sz="1100" dirty="0"/>
                    </a:p>
                  </a:txBody>
                  <a:tcPr/>
                </a:tc>
                <a:tc>
                  <a:txBody>
                    <a:bodyPr/>
                    <a:lstStyle/>
                    <a:p>
                      <a:r>
                        <a:rPr lang="en-US" sz="1100" dirty="0" smtClean="0"/>
                        <a:t>57 g</a:t>
                      </a:r>
                      <a:endParaRPr lang="en-US" sz="1100" dirty="0"/>
                    </a:p>
                  </a:txBody>
                  <a:tcPr/>
                </a:tc>
                <a:tc>
                  <a:txBody>
                    <a:bodyPr/>
                    <a:lstStyle/>
                    <a:p>
                      <a:endParaRPr lang="en-US" sz="1100" dirty="0"/>
                    </a:p>
                  </a:txBody>
                  <a:tcPr/>
                </a:tc>
                <a:tc>
                  <a:txBody>
                    <a:bodyPr/>
                    <a:lstStyle/>
                    <a:p>
                      <a:r>
                        <a:rPr lang="en-US" sz="1100" dirty="0" smtClean="0"/>
                        <a:t>61 g</a:t>
                      </a:r>
                      <a:endParaRPr lang="en-US" sz="1100" dirty="0"/>
                    </a:p>
                  </a:txBody>
                  <a:tcPr/>
                </a:tc>
                <a:tc>
                  <a:txBody>
                    <a:bodyPr/>
                    <a:lstStyle/>
                    <a:p>
                      <a:r>
                        <a:rPr lang="en-US" sz="1100" dirty="0" smtClean="0"/>
                        <a:t>58 g</a:t>
                      </a:r>
                      <a:endParaRPr lang="en-US" sz="1100" dirty="0"/>
                    </a:p>
                  </a:txBody>
                  <a:tcPr/>
                </a:tc>
                <a:tc>
                  <a:txBody>
                    <a:bodyPr/>
                    <a:lstStyle/>
                    <a:p>
                      <a:r>
                        <a:rPr lang="en-US" sz="1100" dirty="0" smtClean="0"/>
                        <a:t>59 g</a:t>
                      </a:r>
                      <a:endParaRPr lang="en-US" sz="1100" dirty="0"/>
                    </a:p>
                  </a:txBody>
                  <a:tcPr/>
                </a:tc>
                <a:tc>
                  <a:txBody>
                    <a:bodyPr/>
                    <a:lstStyle/>
                    <a:p>
                      <a:r>
                        <a:rPr lang="en-US" sz="1100" dirty="0" smtClean="0"/>
                        <a:t>56 g</a:t>
                      </a:r>
                      <a:endParaRPr lang="en-US" sz="1100" dirty="0"/>
                    </a:p>
                  </a:txBody>
                  <a:tcPr/>
                </a:tc>
              </a:tr>
              <a:tr h="309093">
                <a:tc>
                  <a:txBody>
                    <a:bodyPr/>
                    <a:lstStyle/>
                    <a:p>
                      <a:r>
                        <a:rPr lang="en-US" sz="1100" dirty="0" smtClean="0"/>
                        <a:t>Egg 2</a:t>
                      </a:r>
                      <a:endParaRPr lang="en-US" sz="1100" dirty="0"/>
                    </a:p>
                  </a:txBody>
                  <a:tcPr/>
                </a:tc>
                <a:tc>
                  <a:txBody>
                    <a:bodyPr/>
                    <a:lstStyle/>
                    <a:p>
                      <a:r>
                        <a:rPr lang="en-US" sz="1100" dirty="0" smtClean="0"/>
                        <a:t>58 g</a:t>
                      </a:r>
                      <a:endParaRPr lang="en-US" sz="1100" dirty="0"/>
                    </a:p>
                  </a:txBody>
                  <a:tcPr/>
                </a:tc>
                <a:tc>
                  <a:txBody>
                    <a:bodyPr/>
                    <a:lstStyle/>
                    <a:p>
                      <a:r>
                        <a:rPr lang="en-US" sz="1100" dirty="0" smtClean="0"/>
                        <a:t>55 g</a:t>
                      </a:r>
                      <a:endParaRPr lang="en-US" sz="1100" dirty="0"/>
                    </a:p>
                  </a:txBody>
                  <a:tcPr/>
                </a:tc>
                <a:tc>
                  <a:txBody>
                    <a:bodyPr/>
                    <a:lstStyle/>
                    <a:p>
                      <a:endParaRPr lang="en-US" sz="1100" dirty="0"/>
                    </a:p>
                  </a:txBody>
                  <a:tcPr/>
                </a:tc>
                <a:tc>
                  <a:txBody>
                    <a:bodyPr/>
                    <a:lstStyle/>
                    <a:p>
                      <a:r>
                        <a:rPr lang="en-US" sz="1100" dirty="0" smtClean="0"/>
                        <a:t>57 g</a:t>
                      </a:r>
                      <a:endParaRPr lang="en-US" sz="1100" dirty="0"/>
                    </a:p>
                  </a:txBody>
                  <a:tcPr/>
                </a:tc>
                <a:tc>
                  <a:txBody>
                    <a:bodyPr/>
                    <a:lstStyle/>
                    <a:p>
                      <a:r>
                        <a:rPr lang="en-US" sz="1100" dirty="0" smtClean="0"/>
                        <a:t>57 g</a:t>
                      </a:r>
                      <a:endParaRPr lang="en-US" sz="1100" dirty="0"/>
                    </a:p>
                  </a:txBody>
                  <a:tcPr/>
                </a:tc>
                <a:tc>
                  <a:txBody>
                    <a:bodyPr/>
                    <a:lstStyle/>
                    <a:p>
                      <a:r>
                        <a:rPr lang="en-US" sz="1100" dirty="0" smtClean="0"/>
                        <a:t>54</a:t>
                      </a:r>
                      <a:r>
                        <a:rPr lang="en-US" sz="1100" baseline="0" dirty="0" smtClean="0"/>
                        <a:t> g</a:t>
                      </a:r>
                      <a:endParaRPr lang="en-US" sz="1100" dirty="0"/>
                    </a:p>
                  </a:txBody>
                  <a:tcPr/>
                </a:tc>
                <a:tc>
                  <a:txBody>
                    <a:bodyPr/>
                    <a:lstStyle/>
                    <a:p>
                      <a:endParaRPr lang="en-US" sz="1100" dirty="0"/>
                    </a:p>
                  </a:txBody>
                  <a:tcPr/>
                </a:tc>
              </a:tr>
              <a:tr h="270456">
                <a:tc>
                  <a:txBody>
                    <a:bodyPr/>
                    <a:lstStyle/>
                    <a:p>
                      <a:r>
                        <a:rPr lang="en-US" sz="1100" dirty="0" smtClean="0"/>
                        <a:t>Egg 3</a:t>
                      </a:r>
                      <a:endParaRPr lang="en-US" sz="1100" dirty="0"/>
                    </a:p>
                  </a:txBody>
                  <a:tcPr/>
                </a:tc>
                <a:tc>
                  <a:txBody>
                    <a:bodyPr/>
                    <a:lstStyle/>
                    <a:p>
                      <a:r>
                        <a:rPr lang="en-US" sz="1100" dirty="0" smtClean="0"/>
                        <a:t>55 g</a:t>
                      </a:r>
                      <a:endParaRPr lang="en-US" sz="1100" dirty="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24428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4263382294"/>
              </p:ext>
            </p:extLst>
          </p:nvPr>
        </p:nvGraphicFramePr>
        <p:xfrm>
          <a:off x="1092558" y="1571223"/>
          <a:ext cx="5243848" cy="32841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694928066"/>
              </p:ext>
            </p:extLst>
          </p:nvPr>
        </p:nvGraphicFramePr>
        <p:xfrm>
          <a:off x="6181860" y="3528811"/>
          <a:ext cx="5322752" cy="3190740"/>
        </p:xfrm>
        <a:graphic>
          <a:graphicData uri="http://schemas.openxmlformats.org/drawingml/2006/chart">
            <c:chart xmlns:c="http://schemas.openxmlformats.org/drawingml/2006/chart" xmlns:r="http://schemas.openxmlformats.org/officeDocument/2006/relationships" r:id="rId3"/>
          </a:graphicData>
        </a:graphic>
      </p:graphicFrame>
      <p:sp>
        <p:nvSpPr>
          <p:cNvPr id="3" name="AutoShape 2" descr="Displaying IMG_5488.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Displaying IMG_5488.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isplaying IMG_5488.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isplaying IMG_5488.jp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8" descr="Displaying IMG_5488.jp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10" descr="Displaying IMG_5488.jp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3690" y="356966"/>
            <a:ext cx="3556021" cy="2667016"/>
          </a:xfrm>
          <a:prstGeom prst="rect">
            <a:avLst/>
          </a:prstGeom>
        </p:spPr>
      </p:pic>
    </p:spTree>
    <p:extLst>
      <p:ext uri="{BB962C8B-B14F-4D97-AF65-F5344CB8AC3E}">
        <p14:creationId xmlns:p14="http://schemas.microsoft.com/office/powerpoint/2010/main" val="82352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AsOne/>
      </p:bldGraphic>
      <p:bldGraphic spid="10" grpId="0">
        <p:bldAsOne/>
      </p:bldGraphic>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14450</TotalTime>
  <Words>740</Words>
  <Application>Microsoft Office PowerPoint</Application>
  <PresentationFormat>Widescreen</PresentationFormat>
  <Paragraphs>178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Rainbow Rays and Enormous Eggs</vt:lpstr>
      <vt:lpstr>Question</vt:lpstr>
      <vt:lpstr>Background Research</vt:lpstr>
      <vt:lpstr>Hypothesis</vt:lpstr>
      <vt:lpstr>Materials</vt:lpstr>
      <vt:lpstr>Procedure</vt:lpstr>
      <vt:lpstr>Data</vt:lpstr>
      <vt:lpstr>Data, Continued</vt:lpstr>
      <vt:lpstr>Analysis</vt:lpstr>
      <vt:lpstr>Conclusion</vt:lpstr>
      <vt:lpstr>Applications and Further Explorations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Caroline</dc:creator>
  <cp:lastModifiedBy>Caroline</cp:lastModifiedBy>
  <cp:revision>45</cp:revision>
  <dcterms:created xsi:type="dcterms:W3CDTF">2015-01-08T19:55:37Z</dcterms:created>
  <dcterms:modified xsi:type="dcterms:W3CDTF">2015-02-11T19:10:19Z</dcterms:modified>
</cp:coreProperties>
</file>