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FBF1681-C276-4204-BD30-C1274A2D1BCB}">
  <a:tblStyle styleName="Table_0" styleId="{2FBF1681-C276-4204-BD30-C1274A2D1BCB}">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 styleName="Table_1" styleId="{58851423-D2B0-4E6A-BEA7-F0D63A41D182}">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nice job on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Wasn’t the actual goal to get one that flies?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mL is a unit of volume.  Did you mean mm?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Add a little info about the light and launch process.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Are these with the 8 or 12 gallon bag?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A graph that has those drop times side by side so that you could see the increase would make your point better.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p:nvPr/>
        </p:nvSpPr>
        <p:spPr>
          <a:xfrm>
            <a:off y="2914648" x="0"/>
            <a:ext cy="22289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0" name="Shape 10"/>
          <p:cNvCxnSpPr/>
          <p:nvPr/>
        </p:nvCxnSpPr>
        <p:spPr>
          <a:xfrm>
            <a:off y="2914649" x="0"/>
            <a:ext cy="0" cx="9144000"/>
          </a:xfrm>
          <a:prstGeom prst="straightConnector1">
            <a:avLst/>
          </a:prstGeom>
          <a:noFill/>
          <a:ln w="28575" cap="flat">
            <a:solidFill>
              <a:schemeClr val="dk1"/>
            </a:solidFill>
            <a:prstDash val="solid"/>
            <a:round/>
            <a:headEnd w="med" len="med" type="none"/>
            <a:tailEnd w="med" len="med" type="none"/>
          </a:ln>
        </p:spPr>
      </p:cxnSp>
      <p:sp>
        <p:nvSpPr>
          <p:cNvPr id="11" name="Shape 11"/>
          <p:cNvSpPr txBox="1"/>
          <p:nvPr>
            <p:ph type="ctrTitle"/>
          </p:nvPr>
        </p:nvSpPr>
        <p:spPr>
          <a:xfrm>
            <a:off y="1618313" x="685800"/>
            <a:ext cy="1238099" cx="7772400"/>
          </a:xfrm>
          <a:prstGeom prst="rect">
            <a:avLst/>
          </a:prstGeom>
        </p:spPr>
        <p:txBody>
          <a:bodyPr bIns="91425" rIns="91425" lIns="91425" t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p:txBody>
      </p:sp>
      <p:sp>
        <p:nvSpPr>
          <p:cNvPr id="12" name="Shape 12"/>
          <p:cNvSpPr txBox="1"/>
          <p:nvPr>
            <p:ph idx="1" type="subTitle"/>
          </p:nvPr>
        </p:nvSpPr>
        <p:spPr>
          <a:xfrm>
            <a:off y="2964777" x="685800"/>
            <a:ext cy="944700" cx="7772400"/>
          </a:xfrm>
          <a:prstGeom prst="rect">
            <a:avLst/>
          </a:prstGeom>
        </p:spPr>
        <p:txBody>
          <a:bodyPr bIns="91425" rIns="91425" lIns="91425" t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p:txBody>
      </p:sp>
      <p:sp>
        <p:nvSpPr>
          <p:cNvPr id="13" name="Shape 1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y="0" x="0"/>
          <a:ext cy="0" cx="0"/>
          <a:chOff y="0" x="0"/>
          <a:chExt cy="0" cx="0"/>
        </a:xfrm>
      </p:grpSpPr>
      <p:sp>
        <p:nvSpPr>
          <p:cNvPr id="15" name="Shape 15"/>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6" name="Shape 16"/>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17" name="Shape 1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y="0" x="0"/>
          <a:ext cy="0" cx="0"/>
          <a:chOff y="0" x="0"/>
          <a:chExt cy="0" cx="0"/>
        </a:xfrm>
      </p:grpSpPr>
      <p:sp>
        <p:nvSpPr>
          <p:cNvPr id="21" name="Shape 21"/>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2" name="Shape 22"/>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3" name="Shape 2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y="0" x="0"/>
          <a:ext cy="0" cx="0"/>
          <a:chOff y="0" x="0"/>
          <a:chExt cy="0" cx="0"/>
        </a:xfrm>
      </p:grpSpPr>
      <p:sp>
        <p:nvSpPr>
          <p:cNvPr id="28" name="Shape 28"/>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9" name="Shape 29"/>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30" name="Shape 3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y="0" x="0"/>
          <a:ext cy="0" cx="0"/>
          <a:chOff y="0" x="0"/>
          <a:chExt cy="0" cx="0"/>
        </a:xfrm>
      </p:grpSpPr>
      <p:sp>
        <p:nvSpPr>
          <p:cNvPr id="33" name="Shape 33"/>
          <p:cNvSpPr/>
          <p:nvPr/>
        </p:nvSpPr>
        <p:spPr>
          <a:xfrm>
            <a:off y="4225081" x="0"/>
            <a:ext cy="9183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34" name="Shape 34"/>
          <p:cNvCxnSpPr/>
          <p:nvPr/>
        </p:nvCxnSpPr>
        <p:spPr>
          <a:xfrm>
            <a:off y="4225081" x="0"/>
            <a:ext cy="0" cx="9144000"/>
          </a:xfrm>
          <a:prstGeom prst="straightConnector1">
            <a:avLst/>
          </a:prstGeom>
          <a:noFill/>
          <a:ln w="28575" cap="flat">
            <a:solidFill>
              <a:schemeClr val="dk1"/>
            </a:solidFill>
            <a:prstDash val="solid"/>
            <a:round/>
            <a:headEnd w="med" len="med" type="none"/>
            <a:tailEnd w="med" len="med" type="none"/>
          </a:ln>
        </p:spPr>
      </p:cxnSp>
      <p:sp>
        <p:nvSpPr>
          <p:cNvPr id="35" name="Shape 35"/>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1"/>
              </a:buClr>
              <a:buSzPct val="100000"/>
              <a:buNone/>
              <a:defRPr sz="1800">
                <a:solidFill>
                  <a:schemeClr val="lt1"/>
                </a:solidFill>
              </a:defRPr>
            </a:lvl1pPr>
          </a:lstStyle>
          <a:p/>
        </p:txBody>
      </p:sp>
      <p:sp>
        <p:nvSpPr>
          <p:cNvPr id="36" name="Shape 3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7" name="Shape 37"/>
        <p:cNvGrpSpPr/>
        <p:nvPr/>
      </p:nvGrpSpPr>
      <p:grpSpPr>
        <a:xfrm>
          <a:off y="0" x="0"/>
          <a:ext cy="0" cx="0"/>
          <a:chOff y="0" x="0"/>
          <a:chExt cy="0" cx="0"/>
        </a:xfrm>
      </p:grpSpPr>
      <p:sp>
        <p:nvSpPr>
          <p:cNvPr id="38" name="Shape 3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
        <p:nvSpPr>
          <p:cNvPr id="7" name="Shape 7"/>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http://www.boeing.com/companyoffices/aboutus/wonder_of_flight/balloon_colored.html" Type="http://schemas.openxmlformats.org/officeDocument/2006/relationships/hyperlink" TargetMode="External" Id="rId4"/><Relationship Target="http://mad-science.wonderhowto.com/how-to/elementary-sputnik-satellites-make-trash-bag-hot-air-balloons-0133906/" Type="http://schemas.openxmlformats.org/officeDocument/2006/relationships/hyperlink" TargetMode="External" Id="rId3"/><Relationship Target="http://www.skylanternsonline.co.uk/instructions-for-use/" Type="http://schemas.openxmlformats.org/officeDocument/2006/relationships/hyperlink" TargetMode="External"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y="0" x="0"/>
          <a:ext cy="0" cx="0"/>
          <a:chOff y="0" x="0"/>
          <a:chExt cy="0" cx="0"/>
        </a:xfrm>
      </p:grpSpPr>
      <p:sp>
        <p:nvSpPr>
          <p:cNvPr id="40" name="Shape 40"/>
          <p:cNvSpPr txBox="1"/>
          <p:nvPr>
            <p:ph type="ctrTitle"/>
          </p:nvPr>
        </p:nvSpPr>
        <p:spPr>
          <a:xfrm>
            <a:off y="91872" x="618450"/>
            <a:ext cy="1905899" cx="7907099"/>
          </a:xfrm>
          <a:prstGeom prst="rect">
            <a:avLst/>
          </a:prstGeom>
        </p:spPr>
        <p:txBody>
          <a:bodyPr bIns="91425" rIns="91425" lIns="91425" tIns="91425" anchor="b" anchorCtr="0">
            <a:noAutofit/>
          </a:bodyPr>
          <a:lstStyle/>
          <a:p>
            <a:pPr>
              <a:spcBef>
                <a:spcPts val="0"/>
              </a:spcBef>
              <a:buNone/>
            </a:pPr>
            <a:r>
              <a:rPr lang="en"/>
              <a:t>                         </a:t>
            </a:r>
          </a:p>
        </p:txBody>
      </p:sp>
      <p:sp>
        <p:nvSpPr>
          <p:cNvPr id="41" name="Shape 41"/>
          <p:cNvSpPr txBox="1"/>
          <p:nvPr>
            <p:ph idx="1" type="subTitle"/>
          </p:nvPr>
        </p:nvSpPr>
        <p:spPr>
          <a:xfrm>
            <a:off y="2964777" x="685800"/>
            <a:ext cy="944700" cx="7772400"/>
          </a:xfrm>
          <a:prstGeom prst="rect">
            <a:avLst/>
          </a:prstGeom>
        </p:spPr>
        <p:txBody>
          <a:bodyPr bIns="91425" rIns="91425" lIns="91425" tIns="91425" anchor="t" anchorCtr="0">
            <a:noAutofit/>
          </a:bodyPr>
          <a:lstStyle/>
          <a:p>
            <a:pPr>
              <a:spcBef>
                <a:spcPts val="0"/>
              </a:spcBef>
              <a:buNone/>
            </a:pPr>
            <a:r>
              <a:rPr lang="en"/>
              <a:t>by: Rob Treadway</a:t>
            </a:r>
          </a:p>
        </p:txBody>
      </p:sp>
      <p:pic>
        <p:nvPicPr>
          <p:cNvPr id="42" name="Shape 42"/>
          <p:cNvPicPr preferRelativeResize="0"/>
          <p:nvPr/>
        </p:nvPicPr>
        <p:blipFill>
          <a:blip r:embed="rId3">
            <a:alphaModFix/>
          </a:blip>
          <a:stretch>
            <a:fillRect/>
          </a:stretch>
        </p:blipFill>
        <p:spPr>
          <a:xfrm>
            <a:off y="91875" x="4893625"/>
            <a:ext cy="4551849" cx="3977350"/>
          </a:xfrm>
          <a:prstGeom prst="rect">
            <a:avLst/>
          </a:prstGeom>
          <a:noFill/>
          <a:ln>
            <a:noFill/>
          </a:ln>
        </p:spPr>
      </p:pic>
      <p:sp>
        <p:nvSpPr>
          <p:cNvPr id="43" name="Shape 43"/>
          <p:cNvSpPr txBox="1"/>
          <p:nvPr/>
        </p:nvSpPr>
        <p:spPr>
          <a:xfrm>
            <a:off y="160725" x="505175"/>
            <a:ext cy="3019500" cx="4248000"/>
          </a:xfrm>
          <a:prstGeom prst="rect">
            <a:avLst/>
          </a:prstGeom>
          <a:noFill/>
          <a:ln>
            <a:noFill/>
          </a:ln>
        </p:spPr>
        <p:txBody>
          <a:bodyPr bIns="91425" rIns="91425" lIns="91425" tIns="91425" anchor="t" anchorCtr="0">
            <a:noAutofit/>
          </a:bodyPr>
          <a:lstStyle/>
          <a:p>
            <a:pPr>
              <a:spcBef>
                <a:spcPts val="0"/>
              </a:spcBef>
              <a:buNone/>
            </a:pPr>
            <a:r>
              <a:rPr b="1" sz="6000" lang="en">
                <a:solidFill>
                  <a:schemeClr val="dk1"/>
                </a:solidFill>
              </a:rPr>
              <a:t>Flying Lantern Models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4800" lang="en"/>
              <a:t>             Conclusion</a:t>
            </a:r>
          </a:p>
        </p:txBody>
      </p:sp>
      <p:sp>
        <p:nvSpPr>
          <p:cNvPr id="104" name="Shape 10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indent="457200">
              <a:spcBef>
                <a:spcPts val="0"/>
              </a:spcBef>
              <a:buNone/>
            </a:pPr>
            <a:r>
              <a:rPr sz="1400" lang="en"/>
              <a:t>Originally my project goal was to make a lantern fly. I  tried several different models trying to get them to fly, but they never actually flew. On some the weight was too much, on others the candles burnt the bag, and some other ones just couldn’t quite get hot enough. Based on that, my original project failed to come close to my goal. The most difficult part about that was knowing that it was never going to fly, so I had to create a new goal. </a:t>
            </a:r>
          </a:p>
          <a:p>
            <a:pPr rtl="0" indent="457200">
              <a:spcBef>
                <a:spcPts val="0"/>
              </a:spcBef>
              <a:buNone/>
            </a:pPr>
            <a:r>
              <a:rPr sz="1400" lang="en"/>
              <a:t> My new goal wasn’t to get it to fly, but it was instead to see which amount of candles with the final model was closest to flying.  I tested my final model of an 8 gal. trash bag with different amounts of candles. I dropped each bag with a different amount of candles from a height of 5 ft. Also before I dropped each lantern, it had to heat up for 2 minutes to insure that the lantern was hot enough. Trash bags seemed like the lightest item with the most volume that could be found in stores.</a:t>
            </a:r>
          </a:p>
          <a:p>
            <a:pPr>
              <a:spcBef>
                <a:spcPts val="0"/>
              </a:spcBef>
              <a:buNone/>
            </a:pPr>
            <a:r>
              <a:rPr sz="1400" lang="en"/>
              <a:t>	Overall I am proud of my project, but disappointed that I couldn’t get any lanterns to fly. The only reason I could think of as for them not flying is the weight of the lantern and the amount of volume. Throughout my first goal I tweaked the volume and amount of lift several times but neither time could I get it to work. If I were to try this again, I might use a different model that is lighter and with a different source of fuel. The difference between it flying and not flying may only be a slight amount, yet it’s hard to ever tell.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Product Goal</a:t>
            </a:r>
          </a:p>
        </p:txBody>
      </p:sp>
      <p:sp>
        <p:nvSpPr>
          <p:cNvPr id="49" name="Shape 49"/>
          <p:cNvSpPr txBox="1"/>
          <p:nvPr>
            <p:ph idx="1" type="body"/>
          </p:nvPr>
        </p:nvSpPr>
        <p:spPr>
          <a:xfrm>
            <a:off y="1063375" x="0"/>
            <a:ext cy="3913499" cx="6486599"/>
          </a:xfrm>
          <a:prstGeom prst="rect">
            <a:avLst/>
          </a:prstGeom>
        </p:spPr>
        <p:txBody>
          <a:bodyPr bIns="91425" rIns="91425" lIns="91425" tIns="91425" anchor="t" anchorCtr="0">
            <a:noAutofit/>
          </a:bodyPr>
          <a:lstStyle/>
          <a:p>
            <a:pPr indent="457200">
              <a:spcBef>
                <a:spcPts val="0"/>
              </a:spcBef>
              <a:buNone/>
            </a:pPr>
            <a:r>
              <a:rPr sz="2400" lang="en"/>
              <a:t>My original goal for this project was to get the lantern to fly however I had to change that goal when I learned I couldn’t get it to fly. My new product goal is to find out which lantern prototype is closest to flying. In order to figure that out, I will drop the prototypes from the same height and whichever prototypes falls to the ground the slowest is the closest to flying.</a:t>
            </a:r>
          </a:p>
        </p:txBody>
      </p:sp>
      <p:pic>
        <p:nvPicPr>
          <p:cNvPr id="50" name="Shape 50"/>
          <p:cNvPicPr preferRelativeResize="0"/>
          <p:nvPr/>
        </p:nvPicPr>
        <p:blipFill>
          <a:blip r:embed="rId3">
            <a:alphaModFix/>
          </a:blip>
          <a:stretch>
            <a:fillRect/>
          </a:stretch>
        </p:blipFill>
        <p:spPr>
          <a:xfrm>
            <a:off y="1200150" x="6534925"/>
            <a:ext cy="3547224" cx="22423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Background Research  </a:t>
            </a:r>
          </a:p>
        </p:txBody>
      </p:sp>
      <p:sp>
        <p:nvSpPr>
          <p:cNvPr id="56" name="Shape 5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sz="1400" lang="en">
                <a:solidFill>
                  <a:srgbClr val="000000"/>
                </a:solidFill>
              </a:rPr>
              <a:t>Hot air balloons and flying lanterns are very similar.</a:t>
            </a:r>
          </a:p>
          <a:p>
            <a:pPr rtl="0" lvl="0" indent="-317500" marL="457200">
              <a:spcBef>
                <a:spcPts val="0"/>
              </a:spcBef>
              <a:buClr>
                <a:srgbClr val="000000"/>
              </a:buClr>
              <a:buSzPct val="100000"/>
              <a:buFont typeface="Arial"/>
              <a:buChar char="●"/>
            </a:pPr>
            <a:r>
              <a:rPr sz="1400" lang="en">
                <a:solidFill>
                  <a:srgbClr val="000000"/>
                </a:solidFill>
              </a:rPr>
              <a:t>Hot air balloons fly with flames coming from the gas burner and heating up the balloon.</a:t>
            </a:r>
          </a:p>
          <a:p>
            <a:pPr rtl="0" lvl="0" indent="-317500" marL="457200">
              <a:spcBef>
                <a:spcPts val="0"/>
              </a:spcBef>
              <a:buClr>
                <a:srgbClr val="000000"/>
              </a:buClr>
              <a:buSzPct val="100000"/>
              <a:buFont typeface="Arial"/>
              <a:buChar char="●"/>
            </a:pPr>
            <a:r>
              <a:rPr sz="1400" lang="en">
                <a:solidFill>
                  <a:srgbClr val="000000"/>
                </a:solidFill>
              </a:rPr>
              <a:t>Flying lanterns use candles to heat up the lantern</a:t>
            </a:r>
          </a:p>
          <a:p>
            <a:pPr rtl="0" lvl="0" indent="-317500" marL="457200">
              <a:spcBef>
                <a:spcPts val="0"/>
              </a:spcBef>
              <a:buClr>
                <a:srgbClr val="000000"/>
              </a:buClr>
              <a:buSzPct val="100000"/>
              <a:buFont typeface="Arial"/>
              <a:buChar char="●"/>
            </a:pPr>
            <a:r>
              <a:rPr sz="1400" lang="en">
                <a:solidFill>
                  <a:srgbClr val="000000"/>
                </a:solidFill>
              </a:rPr>
              <a:t>It flies  because the warm air heats up the lantern. Since the warm air is less dense than the air outside, the lantern rises.</a:t>
            </a:r>
          </a:p>
          <a:p>
            <a:pPr rtl="0" lvl="0" indent="-317500" marL="457200">
              <a:spcBef>
                <a:spcPts val="0"/>
              </a:spcBef>
              <a:buClr>
                <a:srgbClr val="000000"/>
              </a:buClr>
              <a:buSzPct val="100000"/>
              <a:buFont typeface="Trebuchet MS"/>
              <a:buChar char="●"/>
            </a:pPr>
            <a:r>
              <a:rPr sz="1400" lang="en">
                <a:solidFill>
                  <a:srgbClr val="000000"/>
                </a:solidFill>
              </a:rPr>
              <a:t>A flying lantern should only be flown in an open area, with little to no wind, and with a tether connected to it at all times. </a:t>
            </a:r>
          </a:p>
          <a:p>
            <a:pPr rtl="0" lvl="0" indent="-317500" marL="457200">
              <a:spcBef>
                <a:spcPts val="0"/>
              </a:spcBef>
              <a:buClr>
                <a:srgbClr val="000000"/>
              </a:buClr>
              <a:buSzPct val="100000"/>
              <a:buFont typeface="Trebuchet MS"/>
              <a:buChar char="●"/>
            </a:pPr>
            <a:r>
              <a:rPr sz="1400" lang="en">
                <a:solidFill>
                  <a:srgbClr val="000000"/>
                </a:solidFill>
              </a:rPr>
              <a:t>Flying lanterns can be made with different ways: a paper bag, tissue paper, trash bag, or construction paper.</a:t>
            </a:r>
          </a:p>
          <a:p>
            <a:pPr rtl="0" lvl="0" indent="-317500" marL="457200">
              <a:spcBef>
                <a:spcPts val="0"/>
              </a:spcBef>
              <a:buClr>
                <a:srgbClr val="000000"/>
              </a:buClr>
              <a:buSzPct val="100000"/>
              <a:buFont typeface="Trebuchet MS"/>
              <a:buChar char="●"/>
            </a:pPr>
            <a:r>
              <a:rPr sz="1400" lang="en">
                <a:solidFill>
                  <a:srgbClr val="000000"/>
                </a:solidFill>
              </a:rPr>
              <a:t>In Raleigh, flying lanterns are legal because they’re not fireworks.</a:t>
            </a:r>
          </a:p>
          <a:p>
            <a:pPr rtl="0" lvl="0" indent="0" marL="3200400">
              <a:spcBef>
                <a:spcPts val="0"/>
              </a:spcBef>
              <a:buClr>
                <a:schemeClr val="dk1"/>
              </a:buClr>
              <a:buSzPct val="61111"/>
              <a:buFont typeface="Arial"/>
              <a:buNone/>
            </a:pPr>
            <a:r>
              <a:rPr u="sng" sz="1800" lang="en">
                <a:solidFill>
                  <a:srgbClr val="000000"/>
                </a:solidFill>
              </a:rPr>
              <a:t>Citations</a:t>
            </a:r>
          </a:p>
          <a:p>
            <a:pPr rtl="0">
              <a:spcBef>
                <a:spcPts val="0"/>
              </a:spcBef>
              <a:buNone/>
            </a:pPr>
            <a:r>
              <a:rPr sz="800" lang="en">
                <a:solidFill>
                  <a:srgbClr val="000000"/>
                </a:solidFill>
                <a:latin typeface="Arial"/>
                <a:ea typeface="Arial"/>
                <a:cs typeface="Arial"/>
                <a:sym typeface="Arial"/>
              </a:rPr>
              <a:t>&lt;https://aditiodyssey.wordpress.com/2012/11/12/how-to-make-sky-lanterns/&gt;. </a:t>
            </a:r>
          </a:p>
          <a:p>
            <a:pPr rtl="0">
              <a:spcBef>
                <a:spcPts val="0"/>
              </a:spcBef>
              <a:buNone/>
            </a:pPr>
            <a:r>
              <a:rPr sz="800" lang="en">
                <a:solidFill>
                  <a:srgbClr val="000000"/>
                </a:solidFill>
                <a:latin typeface="Arial"/>
                <a:ea typeface="Arial"/>
                <a:cs typeface="Arial"/>
                <a:sym typeface="Arial"/>
              </a:rPr>
              <a:t>&lt;</a:t>
            </a:r>
            <a:r>
              <a:rPr u="sng" sz="800" lang="en">
                <a:solidFill>
                  <a:schemeClr val="hlink"/>
                </a:solidFill>
                <a:latin typeface="Arial"/>
                <a:ea typeface="Arial"/>
                <a:cs typeface="Arial"/>
                <a:sym typeface="Arial"/>
                <a:hlinkClick r:id="rId3"/>
              </a:rPr>
              <a:t>http://mad-science.wonderhowto.com/how-to/elementary-sputnik-satellites-make-trash-bag-hot-air-balloons-0133906/</a:t>
            </a:r>
            <a:r>
              <a:rPr sz="800" lang="en">
                <a:solidFill>
                  <a:srgbClr val="000000"/>
                </a:solidFill>
                <a:latin typeface="Arial"/>
                <a:ea typeface="Arial"/>
                <a:cs typeface="Arial"/>
                <a:sym typeface="Arial"/>
              </a:rPr>
              <a:t>&gt;.</a:t>
            </a:r>
          </a:p>
          <a:p>
            <a:pPr rtl="0">
              <a:spcBef>
                <a:spcPts val="0"/>
              </a:spcBef>
              <a:buNone/>
            </a:pPr>
            <a:r>
              <a:rPr sz="800" lang="en">
                <a:solidFill>
                  <a:srgbClr val="000000"/>
                </a:solidFill>
                <a:latin typeface="Arial"/>
                <a:ea typeface="Arial"/>
                <a:cs typeface="Arial"/>
                <a:sym typeface="Arial"/>
              </a:rPr>
              <a:t>&lt;</a:t>
            </a:r>
            <a:r>
              <a:rPr u="sng" sz="800" lang="en">
                <a:solidFill>
                  <a:schemeClr val="hlink"/>
                </a:solidFill>
                <a:latin typeface="Arial"/>
                <a:ea typeface="Arial"/>
                <a:cs typeface="Arial"/>
                <a:sym typeface="Arial"/>
                <a:hlinkClick r:id="rId4"/>
              </a:rPr>
              <a:t>http://www.boeing.com/companyoffices/aboutus/wonder_of_flight/balloon_colored.html</a:t>
            </a:r>
            <a:r>
              <a:rPr sz="800" lang="en">
                <a:solidFill>
                  <a:srgbClr val="000000"/>
                </a:solidFill>
                <a:latin typeface="Arial"/>
                <a:ea typeface="Arial"/>
                <a:cs typeface="Arial"/>
                <a:sym typeface="Arial"/>
              </a:rPr>
              <a:t>&gt;.</a:t>
            </a:r>
          </a:p>
          <a:p>
            <a:pPr rtl="0">
              <a:spcBef>
                <a:spcPts val="0"/>
              </a:spcBef>
              <a:buNone/>
            </a:pPr>
            <a:r>
              <a:rPr sz="800" lang="en">
                <a:solidFill>
                  <a:srgbClr val="000000"/>
                </a:solidFill>
                <a:latin typeface="Arial"/>
                <a:ea typeface="Arial"/>
                <a:cs typeface="Arial"/>
                <a:sym typeface="Arial"/>
              </a:rPr>
              <a:t>&lt;http://www.msichicago.org/online-science/activities/activity-detail/activities/fly-a-hot-air-balloon/browseactivities/9/&gt;. </a:t>
            </a:r>
          </a:p>
          <a:p>
            <a:pPr rtl="0">
              <a:spcBef>
                <a:spcPts val="0"/>
              </a:spcBef>
              <a:buNone/>
            </a:pPr>
            <a:r>
              <a:rPr sz="800" lang="en">
                <a:solidFill>
                  <a:srgbClr val="000000"/>
                </a:solidFill>
                <a:latin typeface="Arial"/>
                <a:ea typeface="Arial"/>
                <a:cs typeface="Arial"/>
                <a:sym typeface="Arial"/>
              </a:rPr>
              <a:t>&lt;</a:t>
            </a:r>
            <a:r>
              <a:rPr u="sng" sz="800" lang="en">
                <a:solidFill>
                  <a:schemeClr val="hlink"/>
                </a:solidFill>
                <a:latin typeface="Arial"/>
                <a:ea typeface="Arial"/>
                <a:cs typeface="Arial"/>
                <a:sym typeface="Arial"/>
                <a:hlinkClick r:id="rId5"/>
              </a:rPr>
              <a:t>http://www.skylanternsonline.co.uk/instructions-for-use/</a:t>
            </a:r>
            <a:r>
              <a:rPr sz="800" lang="en">
                <a:solidFill>
                  <a:srgbClr val="000000"/>
                </a:solidFill>
                <a:latin typeface="Arial"/>
                <a:ea typeface="Arial"/>
                <a:cs typeface="Arial"/>
                <a:sym typeface="Arial"/>
              </a:rPr>
              <a:t>&gt;.</a:t>
            </a:r>
          </a:p>
          <a:p>
            <a:pPr rtl="0">
              <a:spcBef>
                <a:spcPts val="0"/>
              </a:spcBef>
              <a:buNone/>
            </a:pPr>
            <a:r>
              <a:rPr sz="800" lang="en">
                <a:solidFill>
                  <a:srgbClr val="000000"/>
                </a:solidFill>
                <a:latin typeface="Arial"/>
                <a:ea typeface="Arial"/>
                <a:cs typeface="Arial"/>
                <a:sym typeface="Arial"/>
              </a:rPr>
              <a:t>&lt;http://books.google.com/books?id=BxdQAAAAYAAJ&amp;pg=PA12&amp;lpg=PA12&amp;dq=raleigh+regulations+on+lanterns&amp;source=bl&amp;ots=00G6IiNy9Y&amp;sig=sWOX-X_ReMLYUUH0EESnNMwBNM0&amp;hl=en&amp;sa=X&amp;ei=tBxyVO6wFYaYgwS_sITwDg&amp;ved=0CGMQ6AEwCQ#v=onepage&amp;q=raleigh%20regulations%20on%20lanterns&amp;f=false&gt;.</a:t>
            </a:r>
          </a:p>
          <a:p>
            <a:pPr rtl="0">
              <a:spcBef>
                <a:spcPts val="0"/>
              </a:spcBef>
              <a:buNone/>
            </a:pPr>
            <a:r>
              <a:rPr sz="1100" lang="en">
                <a:solidFill>
                  <a:srgbClr val="000000"/>
                </a:solidFill>
                <a:latin typeface="Arial"/>
                <a:ea typeface="Arial"/>
                <a:cs typeface="Arial"/>
                <a:sym typeface="Arial"/>
              </a:rPr>
              <a:t> </a:t>
            </a:r>
          </a:p>
          <a:p>
            <a:pPr>
              <a:spcBef>
                <a:spcPts val="0"/>
              </a:spcBef>
              <a:buNone/>
            </a:pPr>
            <a:r>
              <a:t/>
            </a:r>
            <a:endParaRPr sz="1100">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Materials</a:t>
            </a:r>
          </a:p>
        </p:txBody>
      </p:sp>
      <p:sp>
        <p:nvSpPr>
          <p:cNvPr id="62" name="Shape 62"/>
          <p:cNvSpPr txBox="1"/>
          <p:nvPr>
            <p:ph idx="1" type="body"/>
          </p:nvPr>
        </p:nvSpPr>
        <p:spPr>
          <a:xfrm>
            <a:off y="1200150" x="457200"/>
            <a:ext cy="3725699" cx="5498400"/>
          </a:xfrm>
          <a:prstGeom prst="rect">
            <a:avLst/>
          </a:prstGeom>
        </p:spPr>
        <p:txBody>
          <a:bodyPr bIns="91425" rIns="91425" lIns="91425" tIns="91425" anchor="t" anchorCtr="0">
            <a:noAutofit/>
          </a:bodyPr>
          <a:lstStyle/>
          <a:p>
            <a:pPr rtl="0" lvl="0" indent="-336550" marL="457200">
              <a:spcBef>
                <a:spcPts val="0"/>
              </a:spcBef>
              <a:buClr>
                <a:schemeClr val="dk2"/>
              </a:buClr>
              <a:buSzPct val="100000"/>
              <a:buFont typeface="Arial"/>
              <a:buChar char="●"/>
            </a:pPr>
            <a:r>
              <a:rPr sz="1700" lang="en"/>
              <a:t>72 birthday candles</a:t>
            </a:r>
          </a:p>
          <a:p>
            <a:pPr rtl="0" lvl="0" indent="-336550" marL="457200">
              <a:spcBef>
                <a:spcPts val="0"/>
              </a:spcBef>
              <a:buClr>
                <a:schemeClr val="dk2"/>
              </a:buClr>
              <a:buSzPct val="100000"/>
              <a:buFont typeface="Arial"/>
              <a:buChar char="●"/>
            </a:pPr>
            <a:r>
              <a:rPr sz="1700" lang="en"/>
              <a:t>floral wire (22 gauge)</a:t>
            </a:r>
          </a:p>
          <a:p>
            <a:pPr rtl="0" lvl="0" indent="-336550" marL="457200">
              <a:spcBef>
                <a:spcPts val="0"/>
              </a:spcBef>
              <a:buClr>
                <a:schemeClr val="dk2"/>
              </a:buClr>
              <a:buSzPct val="100000"/>
              <a:buFont typeface="Arial"/>
              <a:buChar char="●"/>
            </a:pPr>
            <a:r>
              <a:rPr sz="1700" lang="en"/>
              <a:t>4 straws</a:t>
            </a:r>
          </a:p>
          <a:p>
            <a:pPr rtl="0" lvl="0" indent="-336550" marL="457200">
              <a:spcBef>
                <a:spcPts val="0"/>
              </a:spcBef>
              <a:buClr>
                <a:schemeClr val="dk2"/>
              </a:buClr>
              <a:buSzPct val="100000"/>
              <a:buFont typeface="Arial"/>
              <a:buChar char="●"/>
            </a:pPr>
            <a:r>
              <a:rPr sz="1700" lang="en"/>
              <a:t>3 garbage bags: volume of 8 gallons, 0.3 mm in thickness</a:t>
            </a:r>
          </a:p>
          <a:p>
            <a:pPr rtl="0" lvl="0" indent="-336550" marL="457200">
              <a:spcBef>
                <a:spcPts val="0"/>
              </a:spcBef>
              <a:buClr>
                <a:schemeClr val="dk2"/>
              </a:buClr>
              <a:buSzPct val="100000"/>
              <a:buFont typeface="Arial"/>
              <a:buChar char="●"/>
            </a:pPr>
            <a:r>
              <a:rPr sz="1700" lang="en"/>
              <a:t>Scotch tape</a:t>
            </a:r>
          </a:p>
          <a:p>
            <a:pPr rtl="0" lvl="0" indent="-336550" marL="457200">
              <a:spcBef>
                <a:spcPts val="0"/>
              </a:spcBef>
              <a:buClr>
                <a:schemeClr val="dk2"/>
              </a:buClr>
              <a:buSzPct val="100000"/>
              <a:buFont typeface="Arial"/>
              <a:buChar char="●"/>
            </a:pPr>
            <a:r>
              <a:rPr sz="1700" lang="en"/>
              <a:t>stopwatch/phone </a:t>
            </a:r>
          </a:p>
          <a:p>
            <a:pPr rtl="0" lvl="0" indent="-336550" marL="457200">
              <a:spcBef>
                <a:spcPts val="0"/>
              </a:spcBef>
              <a:buClr>
                <a:schemeClr val="dk2"/>
              </a:buClr>
              <a:buSzPct val="100000"/>
              <a:buFont typeface="Arial"/>
              <a:buChar char="●"/>
            </a:pPr>
            <a:r>
              <a:rPr sz="1700" lang="en"/>
              <a:t>yard stick/meter stick</a:t>
            </a:r>
          </a:p>
          <a:p>
            <a:pPr rtl="0" lvl="0" indent="-336550" marL="457200">
              <a:spcBef>
                <a:spcPts val="0"/>
              </a:spcBef>
              <a:buClr>
                <a:schemeClr val="dk2"/>
              </a:buClr>
              <a:buSzPct val="100000"/>
              <a:buFont typeface="Arial"/>
              <a:buChar char="●"/>
            </a:pPr>
            <a:r>
              <a:rPr sz="1700" lang="en"/>
              <a:t>bucket of water</a:t>
            </a:r>
          </a:p>
          <a:p>
            <a:pPr rtl="0" lvl="0" indent="-336550" marL="457200">
              <a:spcBef>
                <a:spcPts val="0"/>
              </a:spcBef>
              <a:buClr>
                <a:schemeClr val="dk2"/>
              </a:buClr>
              <a:buSzPct val="100000"/>
              <a:buFont typeface="Arial"/>
              <a:buChar char="●"/>
            </a:pPr>
            <a:r>
              <a:rPr sz="1700" lang="en"/>
              <a:t>lighter</a:t>
            </a:r>
          </a:p>
          <a:p>
            <a:pPr rtl="0" lvl="0" indent="-336550" marL="457200">
              <a:spcBef>
                <a:spcPts val="0"/>
              </a:spcBef>
              <a:buClr>
                <a:schemeClr val="dk2"/>
              </a:buClr>
              <a:buSzPct val="100000"/>
              <a:buFont typeface="Arial"/>
              <a:buChar char="●"/>
            </a:pPr>
            <a:r>
              <a:rPr sz="1700" lang="en"/>
              <a:t>thermometer</a:t>
            </a:r>
          </a:p>
          <a:p>
            <a:pPr rtl="0" lvl="0" indent="-336550" marL="457200">
              <a:spcBef>
                <a:spcPts val="0"/>
              </a:spcBef>
              <a:buClr>
                <a:schemeClr val="dk2"/>
              </a:buClr>
              <a:buSzPct val="100000"/>
              <a:buFont typeface="Arial"/>
              <a:buChar char="●"/>
            </a:pPr>
            <a:r>
              <a:rPr sz="1700" lang="en"/>
              <a:t>small scale</a:t>
            </a:r>
          </a:p>
          <a:p>
            <a:pPr rtl="0" lvl="0" indent="-336550" marL="457200">
              <a:spcBef>
                <a:spcPts val="0"/>
              </a:spcBef>
              <a:buClr>
                <a:schemeClr val="dk2"/>
              </a:buClr>
              <a:buSzPct val="100000"/>
              <a:buFont typeface="Arial"/>
              <a:buChar char="●"/>
            </a:pPr>
            <a:r>
              <a:rPr sz="1700" lang="en"/>
              <a:t>scissors</a:t>
            </a:r>
          </a:p>
          <a:p>
            <a:pPr rtl="0" lvl="0" indent="-336550" marL="457200">
              <a:spcBef>
                <a:spcPts val="0"/>
              </a:spcBef>
              <a:buClr>
                <a:schemeClr val="dk2"/>
              </a:buClr>
              <a:buSzPct val="100000"/>
              <a:buFont typeface="Arial"/>
              <a:buChar char="●"/>
            </a:pPr>
            <a:r>
              <a:rPr sz="1700" lang="en"/>
              <a:t>another person to help</a:t>
            </a:r>
          </a:p>
        </p:txBody>
      </p:sp>
      <p:pic>
        <p:nvPicPr>
          <p:cNvPr id="63" name="Shape 63"/>
          <p:cNvPicPr preferRelativeResize="0"/>
          <p:nvPr/>
        </p:nvPicPr>
        <p:blipFill>
          <a:blip r:embed="rId3">
            <a:alphaModFix/>
          </a:blip>
          <a:stretch>
            <a:fillRect/>
          </a:stretch>
        </p:blipFill>
        <p:spPr>
          <a:xfrm rot="5400000">
            <a:off y="1619325" x="5619825"/>
            <a:ext cy="3029349" cx="4019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4800" lang="en"/>
              <a:t>         Design Process</a:t>
            </a:r>
          </a:p>
        </p:txBody>
      </p:sp>
      <p:sp>
        <p:nvSpPr>
          <p:cNvPr id="69" name="Shape 69"/>
          <p:cNvSpPr txBox="1"/>
          <p:nvPr>
            <p:ph idx="1" type="body"/>
          </p:nvPr>
        </p:nvSpPr>
        <p:spPr>
          <a:xfrm>
            <a:off y="1166150" x="457200"/>
            <a:ext cy="3759600" cx="5186100"/>
          </a:xfrm>
          <a:prstGeom prst="rect">
            <a:avLst/>
          </a:prstGeom>
        </p:spPr>
        <p:txBody>
          <a:bodyPr bIns="91425" rIns="91425" lIns="91425" tIns="91425" anchor="t" anchorCtr="0">
            <a:noAutofit/>
          </a:bodyPr>
          <a:lstStyle/>
          <a:p>
            <a:pPr rtl="0" lvl="0">
              <a:spcBef>
                <a:spcPts val="0"/>
              </a:spcBef>
              <a:buNone/>
            </a:pPr>
            <a:r>
              <a:rPr b="1" sz="1800" lang="en"/>
              <a:t>                   </a:t>
            </a:r>
            <a:r>
              <a:rPr u="sng" b="1" sz="2000" lang="en"/>
              <a:t>Final/Most Successful model</a:t>
            </a:r>
          </a:p>
          <a:p>
            <a:pPr rtl="0" lvl="0" indent="-317500" marL="457200">
              <a:spcBef>
                <a:spcPts val="0"/>
              </a:spcBef>
              <a:buClr>
                <a:schemeClr val="dk2"/>
              </a:buClr>
              <a:buSzPct val="100000"/>
              <a:buFont typeface="Trebuchet MS"/>
              <a:buAutoNum type="arabicPeriod"/>
            </a:pPr>
            <a:r>
              <a:rPr sz="1400" lang="en"/>
              <a:t>Make a 20 in. ring out of floral wire to serve as the lantern’s base.</a:t>
            </a:r>
          </a:p>
          <a:p>
            <a:pPr rtl="0" lvl="0" indent="-317500" marL="457200">
              <a:spcBef>
                <a:spcPts val="0"/>
              </a:spcBef>
              <a:buClr>
                <a:schemeClr val="dk2"/>
              </a:buClr>
              <a:buSzPct val="100000"/>
              <a:buFont typeface="Trebuchet MS"/>
              <a:buAutoNum type="arabicPeriod"/>
            </a:pPr>
            <a:r>
              <a:rPr sz="1400" lang="en"/>
              <a:t>Tape 4 sides of the ring to the bottom of the trash bag; fold over the left over trash bag and tape it down.</a:t>
            </a:r>
          </a:p>
          <a:p>
            <a:pPr rtl="0" lvl="0" indent="-317500" marL="457200">
              <a:spcBef>
                <a:spcPts val="0"/>
              </a:spcBef>
              <a:buClr>
                <a:schemeClr val="dk2"/>
              </a:buClr>
              <a:buSzPct val="100000"/>
              <a:buFont typeface="Trebuchet MS"/>
              <a:buAutoNum type="arabicPeriod"/>
            </a:pPr>
            <a:r>
              <a:rPr sz="1400" lang="en"/>
              <a:t>Cut 1 straw in half, then tape it the ring of wire, make sure to tape it as an x.</a:t>
            </a:r>
          </a:p>
          <a:p>
            <a:pPr rtl="0" lvl="0" indent="-317500" marL="457200">
              <a:spcBef>
                <a:spcPts val="0"/>
              </a:spcBef>
              <a:buClr>
                <a:schemeClr val="dk2"/>
              </a:buClr>
              <a:buSzPct val="100000"/>
              <a:buFont typeface="Trebuchet MS"/>
              <a:buAutoNum type="arabicPeriod"/>
            </a:pPr>
            <a:r>
              <a:rPr sz="1400" lang="en"/>
              <a:t>Melt the bottoms of 4 candles and attach them to a 3 by 3 in. square of aluminum foil.</a:t>
            </a:r>
          </a:p>
          <a:p>
            <a:pPr rtl="0" lvl="0" indent="-317500" marL="457200">
              <a:spcBef>
                <a:spcPts val="0"/>
              </a:spcBef>
              <a:buClr>
                <a:schemeClr val="dk2"/>
              </a:buClr>
              <a:buSzPct val="100000"/>
              <a:buFont typeface="Trebuchet MS"/>
              <a:buAutoNum type="arabicPeriod"/>
            </a:pPr>
            <a:r>
              <a:rPr sz="1400" lang="en"/>
              <a:t>Tape the candles on aluminum foil to the middle of where the straws cross.</a:t>
            </a:r>
          </a:p>
          <a:p>
            <a:pPr rtl="0" lvl="0" indent="-317500" marL="457200">
              <a:spcBef>
                <a:spcPts val="0"/>
              </a:spcBef>
              <a:buClr>
                <a:schemeClr val="dk2"/>
              </a:buClr>
              <a:buSzPct val="100000"/>
              <a:buFont typeface="Trebuchet MS"/>
              <a:buAutoNum type="arabicPeriod"/>
            </a:pPr>
            <a:r>
              <a:rPr sz="1400" lang="en"/>
              <a:t>Take the lantern outside and head to an open area.</a:t>
            </a:r>
          </a:p>
          <a:p>
            <a:pPr rtl="0" lvl="0" indent="-317500" marL="457200">
              <a:spcBef>
                <a:spcPts val="0"/>
              </a:spcBef>
              <a:buClr>
                <a:schemeClr val="dk2"/>
              </a:buClr>
              <a:buSzPct val="100000"/>
              <a:buFont typeface="Trebuchet MS"/>
              <a:buAutoNum type="arabicPeriod"/>
            </a:pPr>
            <a:r>
              <a:rPr sz="1400" lang="en"/>
              <a:t>Next, have a helper hold the lantern as you prepare to light it.</a:t>
            </a:r>
          </a:p>
          <a:p>
            <a:pPr rtl="0" lvl="0" indent="-317500" marL="457200">
              <a:spcBef>
                <a:spcPts val="0"/>
              </a:spcBef>
              <a:buClr>
                <a:schemeClr val="dk2"/>
              </a:buClr>
              <a:buSzPct val="100000"/>
              <a:buFont typeface="Trebuchet MS"/>
              <a:buAutoNum type="arabicPeriod"/>
            </a:pPr>
            <a:r>
              <a:rPr sz="1400" lang="en"/>
              <a:t>Slowly bring the lighter inside the balloon and light all the candles.</a:t>
            </a:r>
          </a:p>
          <a:p>
            <a:pPr rtl="0">
              <a:spcBef>
                <a:spcPts val="0"/>
              </a:spcBef>
              <a:buNone/>
            </a:pPr>
            <a:r>
              <a:t/>
            </a:r>
            <a:endParaRPr sz="1800"/>
          </a:p>
          <a:p>
            <a:pPr rtl="0">
              <a:spcBef>
                <a:spcPts val="0"/>
              </a:spcBef>
              <a:buNone/>
            </a:pPr>
            <a:r>
              <a:t/>
            </a:r>
            <a:endParaRPr sz="1800"/>
          </a:p>
          <a:p>
            <a:pPr rtl="0" lvl="0">
              <a:spcBef>
                <a:spcPts val="0"/>
              </a:spcBef>
              <a:buNone/>
            </a:pPr>
            <a:r>
              <a:t/>
            </a:r>
            <a:endParaRPr sz="1400"/>
          </a:p>
        </p:txBody>
      </p:sp>
      <p:pic>
        <p:nvPicPr>
          <p:cNvPr id="70" name="Shape 70"/>
          <p:cNvPicPr preferRelativeResize="0"/>
          <p:nvPr/>
        </p:nvPicPr>
        <p:blipFill>
          <a:blip r:embed="rId3">
            <a:alphaModFix/>
          </a:blip>
          <a:stretch>
            <a:fillRect/>
          </a:stretch>
        </p:blipFill>
        <p:spPr>
          <a:xfrm>
            <a:off y="1166150" x="5726575"/>
            <a:ext cy="3977350" cx="34174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903578" x="655050"/>
            <a:ext cy="857400" cx="8229600"/>
          </a:xfrm>
          <a:prstGeom prst="rect">
            <a:avLst/>
          </a:prstGeom>
        </p:spPr>
        <p:txBody>
          <a:bodyPr bIns="91425" rIns="91425" lIns="91425" tIns="91425" anchor="b" anchorCtr="0">
            <a:noAutofit/>
          </a:bodyPr>
          <a:lstStyle/>
          <a:p>
            <a:pPr>
              <a:spcBef>
                <a:spcPts val="0"/>
              </a:spcBef>
              <a:buNone/>
            </a:pPr>
            <a:r>
              <a:rPr lang="en"/>
              <a:t>Evaluation of Prototypes</a:t>
            </a:r>
          </a:p>
        </p:txBody>
      </p:sp>
      <p:sp>
        <p:nvSpPr>
          <p:cNvPr id="76" name="Shape 76"/>
          <p:cNvSpPr txBox="1"/>
          <p:nvPr>
            <p:ph idx="1" type="body"/>
          </p:nvPr>
        </p:nvSpPr>
        <p:spPr>
          <a:xfrm>
            <a:off y="1186950" x="457200"/>
            <a:ext cy="3738899" cx="8229600"/>
          </a:xfrm>
          <a:prstGeom prst="rect">
            <a:avLst/>
          </a:prstGeom>
        </p:spPr>
        <p:txBody>
          <a:bodyPr bIns="91425" rIns="91425" lIns="91425" tIns="91425" anchor="t" anchorCtr="0">
            <a:noAutofit/>
          </a:bodyPr>
          <a:lstStyle/>
          <a:p>
            <a:pPr rtl="0" lvl="0" indent="-381000" marL="457200">
              <a:spcBef>
                <a:spcPts val="0"/>
              </a:spcBef>
              <a:buClr>
                <a:schemeClr val="dk2"/>
              </a:buClr>
              <a:buSzPct val="100000"/>
              <a:buFont typeface="Trebuchet MS"/>
              <a:buAutoNum type="alphaLcPeriod"/>
            </a:pPr>
            <a:r>
              <a:rPr u="sng" b="1" sz="2400" lang="en"/>
              <a:t>Paper bag</a:t>
            </a:r>
            <a:r>
              <a:rPr sz="2400" lang="en"/>
              <a:t>- The bag is heavy with only a small amount of candles, but its small volume causes it not to fly.</a:t>
            </a:r>
          </a:p>
          <a:p>
            <a:pPr rtl="0" lvl="0" indent="-381000" marL="457200">
              <a:spcBef>
                <a:spcPts val="0"/>
              </a:spcBef>
              <a:buClr>
                <a:schemeClr val="dk2"/>
              </a:buClr>
              <a:buSzPct val="100000"/>
              <a:buFont typeface="Trebuchet MS"/>
              <a:buAutoNum type="alphaLcPeriod"/>
            </a:pPr>
            <a:r>
              <a:rPr u="sng" b="1" sz="2400" lang="en"/>
              <a:t>Large 12 gal. trash bag</a:t>
            </a:r>
            <a:r>
              <a:rPr sz="2400" lang="en"/>
              <a:t>-  This next model I tried with 4 candles but it wouldn’t fill the bag.</a:t>
            </a:r>
          </a:p>
          <a:p>
            <a:pPr rtl="0" lvl="0" indent="-381000" marL="457200">
              <a:spcBef>
                <a:spcPts val="0"/>
              </a:spcBef>
              <a:buClr>
                <a:schemeClr val="dk2"/>
              </a:buClr>
              <a:buSzPct val="100000"/>
              <a:buFont typeface="Trebuchet MS"/>
              <a:buAutoNum type="alphaLcPeriod"/>
            </a:pPr>
            <a:r>
              <a:rPr u="sng" b="1" sz="2400" lang="en"/>
              <a:t>Large 12 gal. trash bag</a:t>
            </a:r>
            <a:r>
              <a:rPr sz="2400" lang="en"/>
              <a:t>-  I then tried to use 8 candles but it didn’t do much.</a:t>
            </a:r>
          </a:p>
          <a:p>
            <a:pPr rtl="0" lvl="0" indent="-381000" marL="457200">
              <a:spcBef>
                <a:spcPts val="0"/>
              </a:spcBef>
              <a:buClr>
                <a:schemeClr val="dk2"/>
              </a:buClr>
              <a:buSzPct val="100000"/>
              <a:buFont typeface="Trebuchet MS"/>
              <a:buAutoNum type="alphaLcPeriod"/>
            </a:pPr>
            <a:r>
              <a:rPr u="sng" b="1" sz="2400" lang="en"/>
              <a:t>Large 12 gal. trash bag</a:t>
            </a:r>
            <a:r>
              <a:rPr sz="2400" lang="en"/>
              <a:t>- Instead of 4 &amp; 8 candles I used 12 and it was still heavy.</a:t>
            </a:r>
          </a:p>
          <a:p>
            <a:pPr rtl="0" lvl="0" indent="-381000" marL="457200">
              <a:spcBef>
                <a:spcPts val="0"/>
              </a:spcBef>
              <a:buClr>
                <a:schemeClr val="dk2"/>
              </a:buClr>
              <a:buSzPct val="100000"/>
              <a:buFont typeface="Trebuchet MS"/>
              <a:buAutoNum type="alphaLcPeriod"/>
            </a:pPr>
            <a:r>
              <a:rPr u="sng" b="1" sz="2400" lang="en"/>
              <a:t>Small 8 gal. trash bag</a:t>
            </a:r>
            <a:r>
              <a:rPr sz="2400" lang="en"/>
              <a:t>- This is the perfect size with 8 candles.</a:t>
            </a:r>
          </a:p>
          <a:p>
            <a:pPr rtl="0" lvl="0">
              <a:spcBef>
                <a:spcPts val="0"/>
              </a:spcBef>
              <a:buNone/>
            </a:pPr>
            <a:r>
              <a:rPr sz="2400" lang="en"/>
              <a:t>	</a:t>
            </a:r>
          </a:p>
        </p:txBody>
      </p:sp>
      <p:sp>
        <p:nvSpPr>
          <p:cNvPr id="77" name="Shape 77"/>
          <p:cNvSpPr txBox="1"/>
          <p:nvPr/>
        </p:nvSpPr>
        <p:spPr>
          <a:xfrm>
            <a:off y="156175" x="593475"/>
            <a:ext cy="857400" cx="7319699"/>
          </a:xfrm>
          <a:prstGeom prst="rect">
            <a:avLst/>
          </a:prstGeom>
          <a:noFill/>
          <a:ln>
            <a:noFill/>
          </a:ln>
        </p:spPr>
        <p:txBody>
          <a:bodyPr bIns="91425" rIns="91425" lIns="91425" tIns="91425" anchor="t" anchorCtr="0">
            <a:noAutofit/>
          </a:bodyPr>
          <a:lstStyle/>
          <a:p>
            <a:pPr indent="0" marL="457200">
              <a:spcBef>
                <a:spcPts val="0"/>
              </a:spcBef>
              <a:buNone/>
            </a:pPr>
            <a:r>
              <a:rPr b="1" sz="3600" lang="en">
                <a:solidFill>
                  <a:schemeClr val="lt1"/>
                </a:solidFill>
              </a:rPr>
              <a:t> </a:t>
            </a:r>
            <a:r>
              <a:rPr b="1" sz="3900" lang="en">
                <a:solidFill>
                  <a:schemeClr val="lt1"/>
                </a:solidFill>
              </a:rPr>
              <a:t>Evaluation of Prototypes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3400" lang="en"/>
              <a:t>Evaluation of Prototypes- Observations</a:t>
            </a:r>
          </a:p>
        </p:txBody>
      </p:sp>
      <p:sp>
        <p:nvSpPr>
          <p:cNvPr id="83" name="Shape 83"/>
          <p:cNvSpPr txBox="1"/>
          <p:nvPr>
            <p:ph idx="1" type="body"/>
          </p:nvPr>
        </p:nvSpPr>
        <p:spPr>
          <a:xfrm>
            <a:off y="1210550" x="457200"/>
            <a:ext cy="3725699" cx="8229600"/>
          </a:xfrm>
          <a:prstGeom prst="rect">
            <a:avLst/>
          </a:prstGeom>
        </p:spPr>
        <p:txBody>
          <a:bodyPr bIns="91425" rIns="91425" lIns="91425" tIns="91425" anchor="t" anchorCtr="0">
            <a:noAutofit/>
          </a:bodyPr>
          <a:lstStyle/>
          <a:p>
            <a:pPr>
              <a:spcBef>
                <a:spcPts val="0"/>
              </a:spcBef>
              <a:buNone/>
            </a:pPr>
            <a:r>
              <a:rPr sz="2400" lang="en"/>
              <a:t>Observations seen throughout- final model (8 gallon bag)</a:t>
            </a:r>
          </a:p>
        </p:txBody>
      </p:sp>
      <p:graphicFrame>
        <p:nvGraphicFramePr>
          <p:cNvPr id="84" name="Shape 84"/>
          <p:cNvGraphicFramePr/>
          <p:nvPr/>
        </p:nvGraphicFramePr>
        <p:xfrm>
          <a:off y="1810250" x="-5200"/>
          <a:ext cy="3000000" cx="3000000"/>
        </p:xfrm>
        <a:graphic>
          <a:graphicData uri="http://schemas.openxmlformats.org/drawingml/2006/table">
            <a:tbl>
              <a:tblPr>
                <a:noFill/>
                <a:tableStyleId>{2FBF1681-C276-4204-BD30-C1274A2D1BCB}</a:tableStyleId>
              </a:tblPr>
              <a:tblGrid>
                <a:gridCol w="2280900"/>
                <a:gridCol w="2254575"/>
                <a:gridCol w="2307150"/>
                <a:gridCol w="2280900"/>
              </a:tblGrid>
              <a:tr h="591500">
                <a:tc>
                  <a:txBody>
                    <a:bodyPr>
                      <a:noAutofit/>
                    </a:bodyPr>
                    <a:lstStyle/>
                    <a:p>
                      <a:pPr>
                        <a:spcBef>
                          <a:spcPts val="0"/>
                        </a:spcBef>
                        <a:buNone/>
                      </a:pPr>
                      <a:r>
                        <a:t/>
                      </a:r>
                      <a:endParaRPr/>
                    </a:p>
                  </a:txBody>
                  <a:tcPr marR="91425" marB="91425" marT="91425" marL="91425">
                    <a:lnR w="9525" cap="flat">
                      <a:solidFill>
                        <a:schemeClr val="dk1"/>
                      </a:solidFill>
                      <a:prstDash val="solid"/>
                      <a:round/>
                      <a:headEnd w="med" len="med" type="none"/>
                      <a:tailEnd w="med" len="med" type="none"/>
                    </a:lnR>
                    <a:solidFill>
                      <a:schemeClr val="dk2"/>
                    </a:solidFill>
                  </a:tcPr>
                </a:tc>
                <a:tc>
                  <a:txBody>
                    <a:bodyPr>
                      <a:noAutofit/>
                    </a:bodyPr>
                    <a:lstStyle/>
                    <a:p>
                      <a:pPr>
                        <a:spcBef>
                          <a:spcPts val="0"/>
                        </a:spcBef>
                        <a:buNone/>
                      </a:pPr>
                      <a:r>
                        <a:rPr b="1" sz="2400" lang="en">
                          <a:solidFill>
                            <a:schemeClr val="lt1"/>
                          </a:solidFill>
                        </a:rPr>
                        <a:t>4 Candles</a:t>
                      </a:r>
                    </a:p>
                  </a:txBody>
                  <a:tcPr marR="91425" marB="91425" marT="91425" marL="91425">
                    <a:lnL w="9525" cap="flat">
                      <a:solidFill>
                        <a:schemeClr val="dk1"/>
                      </a:solidFill>
                      <a:prstDash val="solid"/>
                      <a:round/>
                      <a:headEnd w="med" len="med" type="none"/>
                      <a:tailEnd w="med" len="med" type="none"/>
                    </a:lnL>
                    <a:lnR w="9525" cap="flat">
                      <a:solidFill>
                        <a:schemeClr val="dk1"/>
                      </a:solidFill>
                      <a:prstDash val="solid"/>
                      <a:round/>
                      <a:headEnd w="med" len="med" type="none"/>
                      <a:tailEnd w="med" len="med" type="none"/>
                    </a:lnR>
                    <a:lnT w="9525" cap="flat">
                      <a:solidFill>
                        <a:schemeClr val="dk1"/>
                      </a:solidFill>
                      <a:prstDash val="solid"/>
                      <a:round/>
                      <a:headEnd w="med" len="med" type="none"/>
                      <a:tailEnd w="med" len="med" type="none"/>
                    </a:lnT>
                    <a:lnB w="9525" cap="flat">
                      <a:solidFill>
                        <a:schemeClr val="dk1"/>
                      </a:solidFill>
                      <a:prstDash val="solid"/>
                      <a:round/>
                      <a:headEnd w="med" len="med" type="none"/>
                      <a:tailEnd w="med" len="med" type="none"/>
                    </a:lnB>
                    <a:solidFill>
                      <a:schemeClr val="dk2"/>
                    </a:solidFill>
                  </a:tcPr>
                </a:tc>
                <a:tc>
                  <a:txBody>
                    <a:bodyPr>
                      <a:noAutofit/>
                    </a:bodyPr>
                    <a:lstStyle/>
                    <a:p>
                      <a:pPr>
                        <a:spcBef>
                          <a:spcPts val="0"/>
                        </a:spcBef>
                        <a:buNone/>
                      </a:pPr>
                      <a:r>
                        <a:rPr b="1" sz="2400" lang="en">
                          <a:solidFill>
                            <a:schemeClr val="lt1"/>
                          </a:solidFill>
                        </a:rPr>
                        <a:t>8 Candles</a:t>
                      </a:r>
                    </a:p>
                  </a:txBody>
                  <a:tcPr marR="91425" marB="91425" marT="91425" marL="91425">
                    <a:lnL w="9525" cap="flat">
                      <a:solidFill>
                        <a:schemeClr val="dk1"/>
                      </a:solidFill>
                      <a:prstDash val="solid"/>
                      <a:round/>
                      <a:headEnd w="med" len="med" type="none"/>
                      <a:tailEnd w="med" len="med" type="none"/>
                    </a:lnL>
                    <a:solidFill>
                      <a:schemeClr val="dk2"/>
                    </a:solidFill>
                  </a:tcPr>
                </a:tc>
                <a:tc>
                  <a:txBody>
                    <a:bodyPr>
                      <a:noAutofit/>
                    </a:bodyPr>
                    <a:lstStyle/>
                    <a:p>
                      <a:pPr>
                        <a:spcBef>
                          <a:spcPts val="0"/>
                        </a:spcBef>
                        <a:buNone/>
                      </a:pPr>
                      <a:r>
                        <a:rPr b="1" sz="2400" lang="en">
                          <a:solidFill>
                            <a:schemeClr val="lt1"/>
                          </a:solidFill>
                        </a:rPr>
                        <a:t>12 Candles</a:t>
                      </a:r>
                    </a:p>
                  </a:txBody>
                  <a:tcPr marR="91425" marB="91425" marT="91425" marL="91425">
                    <a:solidFill>
                      <a:schemeClr val="dk2"/>
                    </a:solidFill>
                  </a:tcPr>
                </a:tc>
              </a:tr>
              <a:tr h="2650625">
                <a:tc>
                  <a:txBody>
                    <a:bodyPr>
                      <a:noAutofit/>
                    </a:bodyPr>
                    <a:lstStyle/>
                    <a:p>
                      <a:pPr>
                        <a:spcBef>
                          <a:spcPts val="0"/>
                        </a:spcBef>
                        <a:buNone/>
                      </a:pPr>
                      <a:r>
                        <a:rPr b="1" sz="2400" lang="en">
                          <a:solidFill>
                            <a:schemeClr val="lt1"/>
                          </a:solidFill>
                        </a:rPr>
                        <a:t>Observations</a:t>
                      </a:r>
                    </a:p>
                  </a:txBody>
                  <a:tcPr marR="91425" marB="91425" marT="91425" marL="91425">
                    <a:solidFill>
                      <a:schemeClr val="dk2"/>
                    </a:solidFill>
                  </a:tcPr>
                </a:tc>
                <a:tc>
                  <a:txBody>
                    <a:bodyPr>
                      <a:noAutofit/>
                    </a:bodyPr>
                    <a:lstStyle/>
                    <a:p>
                      <a:pPr>
                        <a:spcBef>
                          <a:spcPts val="0"/>
                        </a:spcBef>
                        <a:buNone/>
                      </a:pPr>
                      <a:r>
                        <a:rPr lang="en"/>
                        <a:t>very light, needs more lift to heat bag</a:t>
                      </a:r>
                    </a:p>
                  </a:txBody>
                  <a:tcPr marR="91425" marB="91425" marT="91425" marL="91425">
                    <a:lnT w="9525" cap="flat">
                      <a:solidFill>
                        <a:schemeClr val="dk1"/>
                      </a:solidFill>
                      <a:prstDash val="solid"/>
                      <a:round/>
                      <a:headEnd w="med" len="med" type="none"/>
                      <a:tailEnd w="med" len="med" type="none"/>
                    </a:lnT>
                  </a:tcPr>
                </a:tc>
                <a:tc>
                  <a:txBody>
                    <a:bodyPr>
                      <a:noAutofit/>
                    </a:bodyPr>
                    <a:lstStyle/>
                    <a:p>
                      <a:pPr>
                        <a:spcBef>
                          <a:spcPts val="0"/>
                        </a:spcBef>
                        <a:buNone/>
                      </a:pPr>
                      <a:r>
                        <a:rPr lang="en"/>
                        <a:t>seemed to be the right amount of candles, </a:t>
                      </a:r>
                    </a:p>
                  </a:txBody>
                  <a:tcPr marR="91425" marB="91425" marT="91425" marL="91425"/>
                </a:tc>
                <a:tc>
                  <a:txBody>
                    <a:bodyPr>
                      <a:noAutofit/>
                    </a:bodyPr>
                    <a:lstStyle/>
                    <a:p>
                      <a:pPr>
                        <a:spcBef>
                          <a:spcPts val="0"/>
                        </a:spcBef>
                        <a:buNone/>
                      </a:pPr>
                      <a:r>
                        <a:rPr lang="en"/>
                        <a:t>began to melt the lantern after first trial; very warm air inside the lantern; small amount of condensation seen on the lantern</a:t>
                      </a:r>
                    </a:p>
                  </a:txBody>
                  <a:tcPr marR="91425" marB="91425" marT="91425" marL="91425"/>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Evaluation of Prototypes- Data </a:t>
            </a:r>
          </a:p>
        </p:txBody>
      </p:sp>
      <p:sp>
        <p:nvSpPr>
          <p:cNvPr id="90" name="Shape 90"/>
          <p:cNvSpPr txBox="1"/>
          <p:nvPr>
            <p:ph idx="1" type="body"/>
          </p:nvPr>
        </p:nvSpPr>
        <p:spPr>
          <a:xfrm>
            <a:off y="1063375" x="457200"/>
            <a:ext cy="3943499" cx="8229600"/>
          </a:xfrm>
          <a:prstGeom prst="rect">
            <a:avLst/>
          </a:prstGeom>
        </p:spPr>
        <p:txBody>
          <a:bodyPr bIns="91425" rIns="91425" lIns="91425" tIns="91425" anchor="t" anchorCtr="0">
            <a:noAutofit/>
          </a:bodyPr>
          <a:lstStyle/>
          <a:p>
            <a:pPr indent="457200" marL="1371600">
              <a:spcBef>
                <a:spcPts val="0"/>
              </a:spcBef>
              <a:buNone/>
            </a:pPr>
            <a:r>
              <a:rPr lang="en"/>
              <a:t>DataTable (8 gallon bag)</a:t>
            </a:r>
          </a:p>
        </p:txBody>
      </p:sp>
      <p:graphicFrame>
        <p:nvGraphicFramePr>
          <p:cNvPr id="91" name="Shape 91"/>
          <p:cNvGraphicFramePr/>
          <p:nvPr/>
        </p:nvGraphicFramePr>
        <p:xfrm>
          <a:off y="1690500" x="5300"/>
          <a:ext cy="3000000" cx="3000000"/>
        </p:xfrm>
        <a:graphic>
          <a:graphicData uri="http://schemas.openxmlformats.org/drawingml/2006/table">
            <a:tbl>
              <a:tblPr>
                <a:noFill/>
                <a:tableStyleId>{58851423-D2B0-4E6A-BEA7-F0D63A41D182}</a:tableStyleId>
              </a:tblPr>
              <a:tblGrid>
                <a:gridCol w="2280475"/>
                <a:gridCol w="2280475"/>
                <a:gridCol w="2280475"/>
                <a:gridCol w="2280475"/>
              </a:tblGrid>
              <a:tr h="377350">
                <a:tc>
                  <a:txBody>
                    <a:bodyPr>
                      <a:noAutofit/>
                    </a:bodyPr>
                    <a:lstStyle/>
                    <a:p>
                      <a:pPr>
                        <a:spcBef>
                          <a:spcPts val="0"/>
                        </a:spcBef>
                        <a:buNone/>
                      </a:pPr>
                      <a:r>
                        <a:t/>
                      </a:r>
                      <a:endParaRPr/>
                    </a:p>
                  </a:txBody>
                  <a:tcPr marR="91425" marB="91425" marT="91425" marL="91425"/>
                </a:tc>
                <a:tc>
                  <a:txBody>
                    <a:bodyPr>
                      <a:noAutofit/>
                    </a:bodyPr>
                    <a:lstStyle/>
                    <a:p>
                      <a:pPr>
                        <a:spcBef>
                          <a:spcPts val="0"/>
                        </a:spcBef>
                        <a:buNone/>
                      </a:pPr>
                      <a:r>
                        <a:rPr lang="en"/>
                        <a:t>4 Candles</a:t>
                      </a:r>
                    </a:p>
                  </a:txBody>
                  <a:tcPr marR="91425" marB="91425" marT="91425" marL="91425"/>
                </a:tc>
                <a:tc>
                  <a:txBody>
                    <a:bodyPr>
                      <a:noAutofit/>
                    </a:bodyPr>
                    <a:lstStyle/>
                    <a:p>
                      <a:pPr>
                        <a:spcBef>
                          <a:spcPts val="0"/>
                        </a:spcBef>
                        <a:buNone/>
                      </a:pPr>
                      <a:r>
                        <a:rPr lang="en"/>
                        <a:t>8 Candles</a:t>
                      </a:r>
                    </a:p>
                  </a:txBody>
                  <a:tcPr marR="91425" marB="91425" marT="91425" marL="91425"/>
                </a:tc>
                <a:tc>
                  <a:txBody>
                    <a:bodyPr>
                      <a:noAutofit/>
                    </a:bodyPr>
                    <a:lstStyle/>
                    <a:p>
                      <a:pPr>
                        <a:spcBef>
                          <a:spcPts val="0"/>
                        </a:spcBef>
                        <a:buNone/>
                      </a:pPr>
                      <a:r>
                        <a:rPr lang="en"/>
                        <a:t>12 Candles</a:t>
                      </a:r>
                    </a:p>
                  </a:txBody>
                  <a:tcPr marR="91425" marB="91425" marT="91425" marL="91425"/>
                </a:tc>
              </a:tr>
              <a:tr h="724125">
                <a:tc>
                  <a:txBody>
                    <a:bodyPr>
                      <a:noAutofit/>
                    </a:bodyPr>
                    <a:lstStyle/>
                    <a:p>
                      <a:pPr>
                        <a:spcBef>
                          <a:spcPts val="0"/>
                        </a:spcBef>
                        <a:buNone/>
                      </a:pPr>
                      <a:r>
                        <a:rPr lang="en"/>
                        <a:t>Temperature (degrees Fahrenheit)</a:t>
                      </a:r>
                    </a:p>
                  </a:txBody>
                  <a:tcPr marR="91425" marB="91425" marT="91425" marL="91425"/>
                </a:tc>
                <a:tc>
                  <a:txBody>
                    <a:bodyPr>
                      <a:noAutofit/>
                    </a:bodyPr>
                    <a:lstStyle/>
                    <a:p>
                      <a:pPr>
                        <a:spcBef>
                          <a:spcPts val="0"/>
                        </a:spcBef>
                        <a:buNone/>
                      </a:pPr>
                      <a:r>
                        <a:rPr lang="en"/>
                        <a:t>54 </a:t>
                      </a:r>
                    </a:p>
                  </a:txBody>
                  <a:tcPr marR="91425" marB="91425" marT="91425" marL="91425"/>
                </a:tc>
                <a:tc>
                  <a:txBody>
                    <a:bodyPr>
                      <a:noAutofit/>
                    </a:bodyPr>
                    <a:lstStyle/>
                    <a:p>
                      <a:pPr>
                        <a:spcBef>
                          <a:spcPts val="0"/>
                        </a:spcBef>
                        <a:buNone/>
                      </a:pPr>
                      <a:r>
                        <a:rPr lang="en"/>
                        <a:t>54</a:t>
                      </a:r>
                    </a:p>
                  </a:txBody>
                  <a:tcPr marR="91425" marB="91425" marT="91425" marL="91425"/>
                </a:tc>
                <a:tc>
                  <a:txBody>
                    <a:bodyPr>
                      <a:noAutofit/>
                    </a:bodyPr>
                    <a:lstStyle/>
                    <a:p>
                      <a:pPr>
                        <a:spcBef>
                          <a:spcPts val="0"/>
                        </a:spcBef>
                        <a:buNone/>
                      </a:pPr>
                      <a:r>
                        <a:rPr lang="en"/>
                        <a:t>52</a:t>
                      </a:r>
                    </a:p>
                  </a:txBody>
                  <a:tcPr marR="91425" marB="91425" marT="91425" marL="91425"/>
                </a:tc>
              </a:tr>
              <a:tr h="377350">
                <a:tc>
                  <a:txBody>
                    <a:bodyPr>
                      <a:noAutofit/>
                    </a:bodyPr>
                    <a:lstStyle/>
                    <a:p>
                      <a:pPr>
                        <a:spcBef>
                          <a:spcPts val="0"/>
                        </a:spcBef>
                        <a:buNone/>
                      </a:pPr>
                      <a:r>
                        <a:rPr lang="en"/>
                        <a:t>Average Weight (g)</a:t>
                      </a:r>
                    </a:p>
                  </a:txBody>
                  <a:tcPr marR="91425" marB="91425" marT="91425" marL="91425"/>
                </a:tc>
                <a:tc>
                  <a:txBody>
                    <a:bodyPr>
                      <a:noAutofit/>
                    </a:bodyPr>
                    <a:lstStyle/>
                    <a:p>
                      <a:pPr>
                        <a:spcBef>
                          <a:spcPts val="0"/>
                        </a:spcBef>
                        <a:buNone/>
                      </a:pPr>
                      <a:r>
                        <a:rPr lang="en"/>
                        <a:t>12.5 </a:t>
                      </a:r>
                    </a:p>
                  </a:txBody>
                  <a:tcPr marR="91425" marB="91425" marT="91425" marL="91425"/>
                </a:tc>
                <a:tc>
                  <a:txBody>
                    <a:bodyPr>
                      <a:noAutofit/>
                    </a:bodyPr>
                    <a:lstStyle/>
                    <a:p>
                      <a:pPr>
                        <a:spcBef>
                          <a:spcPts val="0"/>
                        </a:spcBef>
                        <a:buNone/>
                      </a:pPr>
                      <a:r>
                        <a:rPr lang="en"/>
                        <a:t>15</a:t>
                      </a:r>
                    </a:p>
                  </a:txBody>
                  <a:tcPr marR="91425" marB="91425" marT="91425" marL="91425"/>
                </a:tc>
                <a:tc>
                  <a:txBody>
                    <a:bodyPr>
                      <a:noAutofit/>
                    </a:bodyPr>
                    <a:lstStyle/>
                    <a:p>
                      <a:pPr>
                        <a:spcBef>
                          <a:spcPts val="0"/>
                        </a:spcBef>
                        <a:buNone/>
                      </a:pPr>
                      <a:r>
                        <a:rPr lang="en"/>
                        <a:t>20</a:t>
                      </a:r>
                    </a:p>
                  </a:txBody>
                  <a:tcPr marR="91425" marB="91425" marT="91425" marL="91425"/>
                </a:tc>
              </a:tr>
              <a:tr h="377350">
                <a:tc>
                  <a:txBody>
                    <a:bodyPr>
                      <a:noAutofit/>
                    </a:bodyPr>
                    <a:lstStyle/>
                    <a:p>
                      <a:pPr>
                        <a:spcBef>
                          <a:spcPts val="0"/>
                        </a:spcBef>
                        <a:buNone/>
                      </a:pPr>
                      <a:r>
                        <a:rPr lang="en"/>
                        <a:t>Burning time (sec.)</a:t>
                      </a:r>
                    </a:p>
                  </a:txBody>
                  <a:tcPr marR="91425" marB="91425" marT="91425" marL="91425"/>
                </a:tc>
                <a:tc>
                  <a:txBody>
                    <a:bodyPr>
                      <a:noAutofit/>
                    </a:bodyPr>
                    <a:lstStyle/>
                    <a:p>
                      <a:pPr>
                        <a:spcBef>
                          <a:spcPts val="0"/>
                        </a:spcBef>
                        <a:buNone/>
                      </a:pPr>
                      <a:r>
                        <a:rPr lang="en"/>
                        <a:t>120</a:t>
                      </a:r>
                    </a:p>
                  </a:txBody>
                  <a:tcPr marR="91425" marB="91425" marT="91425" marL="91425"/>
                </a:tc>
                <a:tc>
                  <a:txBody>
                    <a:bodyPr>
                      <a:noAutofit/>
                    </a:bodyPr>
                    <a:lstStyle/>
                    <a:p>
                      <a:pPr>
                        <a:spcBef>
                          <a:spcPts val="0"/>
                        </a:spcBef>
                        <a:buNone/>
                      </a:pPr>
                      <a:r>
                        <a:rPr lang="en"/>
                        <a:t>120</a:t>
                      </a:r>
                    </a:p>
                  </a:txBody>
                  <a:tcPr marR="91425" marB="91425" marT="91425" marL="91425"/>
                </a:tc>
                <a:tc>
                  <a:txBody>
                    <a:bodyPr>
                      <a:noAutofit/>
                    </a:bodyPr>
                    <a:lstStyle/>
                    <a:p>
                      <a:pPr>
                        <a:spcBef>
                          <a:spcPts val="0"/>
                        </a:spcBef>
                        <a:buNone/>
                      </a:pPr>
                      <a:r>
                        <a:rPr lang="en"/>
                        <a:t>120</a:t>
                      </a:r>
                    </a:p>
                  </a:txBody>
                  <a:tcPr marR="91425" marB="91425" marT="91425" marL="91425"/>
                </a:tc>
              </a:tr>
              <a:tr h="377350">
                <a:tc>
                  <a:txBody>
                    <a:bodyPr>
                      <a:noAutofit/>
                    </a:bodyPr>
                    <a:lstStyle/>
                    <a:p>
                      <a:pPr>
                        <a:spcBef>
                          <a:spcPts val="0"/>
                        </a:spcBef>
                        <a:buNone/>
                      </a:pPr>
                      <a:r>
                        <a:rPr lang="en"/>
                        <a:t>Drop Height (ft.)</a:t>
                      </a:r>
                    </a:p>
                  </a:txBody>
                  <a:tcPr marR="91425" marB="91425" marT="91425" marL="91425"/>
                </a:tc>
                <a:tc>
                  <a:txBody>
                    <a:bodyPr>
                      <a:noAutofit/>
                    </a:bodyPr>
                    <a:lstStyle/>
                    <a:p>
                      <a:pPr>
                        <a:spcBef>
                          <a:spcPts val="0"/>
                        </a:spcBef>
                        <a:buNone/>
                      </a:pPr>
                      <a:r>
                        <a:rPr lang="en"/>
                        <a:t>5</a:t>
                      </a:r>
                    </a:p>
                  </a:txBody>
                  <a:tcPr marR="91425" marB="91425" marT="91425" marL="91425"/>
                </a:tc>
                <a:tc>
                  <a:txBody>
                    <a:bodyPr>
                      <a:noAutofit/>
                    </a:bodyPr>
                    <a:lstStyle/>
                    <a:p>
                      <a:pPr>
                        <a:spcBef>
                          <a:spcPts val="0"/>
                        </a:spcBef>
                        <a:buNone/>
                      </a:pPr>
                      <a:r>
                        <a:rPr lang="en"/>
                        <a:t>5</a:t>
                      </a:r>
                    </a:p>
                  </a:txBody>
                  <a:tcPr marR="91425" marB="91425" marT="91425" marL="91425"/>
                </a:tc>
                <a:tc>
                  <a:txBody>
                    <a:bodyPr>
                      <a:noAutofit/>
                    </a:bodyPr>
                    <a:lstStyle/>
                    <a:p>
                      <a:pPr>
                        <a:spcBef>
                          <a:spcPts val="0"/>
                        </a:spcBef>
                        <a:buNone/>
                      </a:pPr>
                      <a:r>
                        <a:rPr lang="en"/>
                        <a:t>5</a:t>
                      </a:r>
                    </a:p>
                  </a:txBody>
                  <a:tcPr marR="91425" marB="91425" marT="91425" marL="91425"/>
                </a:tc>
              </a:tr>
              <a:tr h="537125">
                <a:tc>
                  <a:txBody>
                    <a:bodyPr>
                      <a:noAutofit/>
                    </a:bodyPr>
                    <a:lstStyle/>
                    <a:p>
                      <a:pPr>
                        <a:spcBef>
                          <a:spcPts val="0"/>
                        </a:spcBef>
                        <a:buNone/>
                      </a:pPr>
                      <a:r>
                        <a:rPr lang="en"/>
                        <a:t>Average Drop time (lit)</a:t>
                      </a:r>
                    </a:p>
                  </a:txBody>
                  <a:tcPr marR="91425" marB="91425" marT="91425" marL="91425"/>
                </a:tc>
                <a:tc>
                  <a:txBody>
                    <a:bodyPr>
                      <a:noAutofit/>
                    </a:bodyPr>
                    <a:lstStyle/>
                    <a:p>
                      <a:pPr>
                        <a:spcBef>
                          <a:spcPts val="0"/>
                        </a:spcBef>
                        <a:buNone/>
                      </a:pPr>
                      <a:r>
                        <a:rPr lang="en"/>
                        <a:t>2.04</a:t>
                      </a:r>
                    </a:p>
                  </a:txBody>
                  <a:tcPr marR="91425" marB="91425" marT="91425" marL="91425"/>
                </a:tc>
                <a:tc>
                  <a:txBody>
                    <a:bodyPr>
                      <a:noAutofit/>
                    </a:bodyPr>
                    <a:lstStyle/>
                    <a:p>
                      <a:pPr>
                        <a:spcBef>
                          <a:spcPts val="0"/>
                        </a:spcBef>
                        <a:buNone/>
                      </a:pPr>
                      <a:r>
                        <a:rPr lang="en"/>
                        <a:t>2.11</a:t>
                      </a:r>
                    </a:p>
                  </a:txBody>
                  <a:tcPr marR="91425" marB="91425" marT="91425" marL="91425"/>
                </a:tc>
                <a:tc>
                  <a:txBody>
                    <a:bodyPr>
                      <a:noAutofit/>
                    </a:bodyPr>
                    <a:lstStyle/>
                    <a:p>
                      <a:pPr>
                        <a:spcBef>
                          <a:spcPts val="0"/>
                        </a:spcBef>
                        <a:buNone/>
                      </a:pPr>
                      <a:r>
                        <a:rPr lang="en"/>
                        <a:t>1.5</a:t>
                      </a:r>
                    </a:p>
                  </a:txBody>
                  <a:tcPr marR="91425" marB="91425" marT="91425" marL="91425"/>
                </a:tc>
              </a:tr>
              <a:tr h="537125">
                <a:tc>
                  <a:txBody>
                    <a:bodyPr>
                      <a:noAutofit/>
                    </a:bodyPr>
                    <a:lstStyle/>
                    <a:p>
                      <a:pPr>
                        <a:spcBef>
                          <a:spcPts val="0"/>
                        </a:spcBef>
                        <a:buNone/>
                      </a:pPr>
                      <a:r>
                        <a:rPr lang="en"/>
                        <a:t>Average Drop time (not lit) </a:t>
                      </a:r>
                    </a:p>
                  </a:txBody>
                  <a:tcPr marR="91425" marB="91425" marT="91425" marL="91425"/>
                </a:tc>
                <a:tc>
                  <a:txBody>
                    <a:bodyPr>
                      <a:noAutofit/>
                    </a:bodyPr>
                    <a:lstStyle/>
                    <a:p>
                      <a:pPr>
                        <a:spcBef>
                          <a:spcPts val="0"/>
                        </a:spcBef>
                        <a:buNone/>
                      </a:pPr>
                      <a:r>
                        <a:rPr lang="en"/>
                        <a:t>1.48</a:t>
                      </a:r>
                    </a:p>
                  </a:txBody>
                  <a:tcPr marR="91425" marB="91425" marT="91425" marL="91425"/>
                </a:tc>
                <a:tc>
                  <a:txBody>
                    <a:bodyPr>
                      <a:noAutofit/>
                    </a:bodyPr>
                    <a:lstStyle/>
                    <a:p>
                      <a:pPr>
                        <a:spcBef>
                          <a:spcPts val="0"/>
                        </a:spcBef>
                        <a:buNone/>
                      </a:pPr>
                      <a:r>
                        <a:rPr lang="en"/>
                        <a:t>1.2</a:t>
                      </a:r>
                    </a:p>
                  </a:txBody>
                  <a:tcPr marR="91425" marB="91425" marT="91425" marL="91425"/>
                </a:tc>
                <a:tc>
                  <a:txBody>
                    <a:bodyPr>
                      <a:noAutofit/>
                    </a:bodyPr>
                    <a:lstStyle/>
                    <a:p>
                      <a:pPr>
                        <a:spcBef>
                          <a:spcPts val="0"/>
                        </a:spcBef>
                        <a:buNone/>
                      </a:pPr>
                      <a:r>
                        <a:rPr lang="en"/>
                        <a:t>0.95</a:t>
                      </a:r>
                    </a:p>
                  </a:txBody>
                  <a:tcPr marR="91425" marB="91425" marT="91425" marL="91425"/>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Evaluation of Prototypes- Graphs</a:t>
            </a:r>
          </a:p>
        </p:txBody>
      </p:sp>
      <p:sp>
        <p:nvSpPr>
          <p:cNvPr id="97" name="Shape 9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2700" lang="en"/>
              <a:t>Graphs from throughout- final model (8 gallon bag)</a:t>
            </a:r>
          </a:p>
        </p:txBody>
      </p:sp>
      <p:pic>
        <p:nvPicPr>
          <p:cNvPr id="98" name="Shape 98"/>
          <p:cNvPicPr preferRelativeResize="0"/>
          <p:nvPr/>
        </p:nvPicPr>
        <p:blipFill>
          <a:blip r:embed="rId3">
            <a:alphaModFix/>
          </a:blip>
          <a:stretch>
            <a:fillRect/>
          </a:stretch>
        </p:blipFill>
        <p:spPr>
          <a:xfrm>
            <a:off y="1926200" x="1332725"/>
            <a:ext cy="3217299" cx="6278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