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15"/>
  </p:notesMasterIdLst>
  <p:handoutMasterIdLst>
    <p:handoutMasterId r:id="rId16"/>
  </p:handoutMasterIdLst>
  <p:sldIdLst>
    <p:sldId id="256" r:id="rId2"/>
    <p:sldId id="257" r:id="rId3"/>
    <p:sldId id="258" r:id="rId4"/>
    <p:sldId id="259" r:id="rId5"/>
    <p:sldId id="264" r:id="rId6"/>
    <p:sldId id="266" r:id="rId7"/>
    <p:sldId id="265" r:id="rId8"/>
    <p:sldId id="267" r:id="rId9"/>
    <p:sldId id="260" r:id="rId10"/>
    <p:sldId id="261" r:id="rId11"/>
    <p:sldId id="262" r:id="rId12"/>
    <p:sldId id="263" r:id="rId13"/>
    <p:sldId id="268"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2460" autoAdjust="0"/>
  </p:normalViewPr>
  <p:slideViewPr>
    <p:cSldViewPr snapToGrid="0">
      <p:cViewPr>
        <p:scale>
          <a:sx n="70" d="100"/>
          <a:sy n="70" d="100"/>
        </p:scale>
        <p:origin x="-2202" y="-360"/>
      </p:cViewPr>
      <p:guideLst>
        <p:guide orient="horz" pos="2160"/>
        <p:guide pos="2880"/>
      </p:guideLst>
    </p:cSldViewPr>
  </p:slideViewPr>
  <p:notesTextViewPr>
    <p:cViewPr>
      <p:scale>
        <a:sx n="1" d="1"/>
        <a:sy n="1" d="1"/>
      </p:scale>
      <p:origin x="0" y="0"/>
    </p:cViewPr>
  </p:notesTextViewPr>
  <p:notesViewPr>
    <p:cSldViewPr snapToGrid="0">
      <p:cViewPr varScale="1">
        <p:scale>
          <a:sx n="67" d="100"/>
          <a:sy n="67" d="100"/>
        </p:scale>
        <p:origin x="-3234" y="-10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nda\Documents\Warren\Excel%20data%20graph%20f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manualLayout>
          <c:layoutTarget val="inner"/>
          <c:xMode val="edge"/>
          <c:yMode val="edge"/>
          <c:x val="9.8398457235099129E-2"/>
          <c:y val="5.0493090373437653E-2"/>
          <c:w val="0.86150924796372286"/>
          <c:h val="0.88675905676322886"/>
        </c:manualLayout>
      </c:layout>
      <c:barChart>
        <c:barDir val="col"/>
        <c:grouping val="clustered"/>
        <c:varyColors val="0"/>
        <c:ser>
          <c:idx val="0"/>
          <c:order val="0"/>
          <c:tx>
            <c:strRef>
              <c:f>Sheet1!$D$9</c:f>
              <c:strCache>
                <c:ptCount val="1"/>
                <c:pt idx="0">
                  <c:v>6 inches</c:v>
                </c:pt>
              </c:strCache>
            </c:strRef>
          </c:tx>
          <c:spPr>
            <a:solidFill>
              <a:schemeClr val="accent3">
                <a:lumMod val="75000"/>
              </a:schemeClr>
            </a:solidFill>
          </c:spPr>
          <c:invertIfNegative val="0"/>
          <c:cat>
            <c:strRef>
              <c:f>Sheet1!$C$10:$C$13</c:f>
              <c:strCache>
                <c:ptCount val="4"/>
                <c:pt idx="0">
                  <c:v>Custom Fuse</c:v>
                </c:pt>
                <c:pt idx="1">
                  <c:v>String</c:v>
                </c:pt>
                <c:pt idx="2">
                  <c:v>Visco Fuse</c:v>
                </c:pt>
                <c:pt idx="3">
                  <c:v>Flying Fish Fuse</c:v>
                </c:pt>
              </c:strCache>
            </c:strRef>
          </c:cat>
          <c:val>
            <c:numRef>
              <c:f>Sheet1!$D$10:$D$13</c:f>
              <c:numCache>
                <c:formatCode>General</c:formatCode>
                <c:ptCount val="4"/>
                <c:pt idx="0" formatCode="0">
                  <c:v>464</c:v>
                </c:pt>
                <c:pt idx="2" formatCode="0">
                  <c:v>8</c:v>
                </c:pt>
                <c:pt idx="3" formatCode="0">
                  <c:v>9</c:v>
                </c:pt>
              </c:numCache>
            </c:numRef>
          </c:val>
        </c:ser>
        <c:ser>
          <c:idx val="1"/>
          <c:order val="1"/>
          <c:tx>
            <c:strRef>
              <c:f>Sheet1!$E$9</c:f>
              <c:strCache>
                <c:ptCount val="1"/>
                <c:pt idx="0">
                  <c:v>12 inches</c:v>
                </c:pt>
              </c:strCache>
            </c:strRef>
          </c:tx>
          <c:spPr>
            <a:solidFill>
              <a:schemeClr val="accent1"/>
            </a:solidFill>
          </c:spPr>
          <c:invertIfNegative val="0"/>
          <c:cat>
            <c:strRef>
              <c:f>Sheet1!$C$10:$C$13</c:f>
              <c:strCache>
                <c:ptCount val="4"/>
                <c:pt idx="0">
                  <c:v>Custom Fuse</c:v>
                </c:pt>
                <c:pt idx="1">
                  <c:v>String</c:v>
                </c:pt>
                <c:pt idx="2">
                  <c:v>Visco Fuse</c:v>
                </c:pt>
                <c:pt idx="3">
                  <c:v>Flying Fish Fuse</c:v>
                </c:pt>
              </c:strCache>
            </c:strRef>
          </c:cat>
          <c:val>
            <c:numRef>
              <c:f>Sheet1!$E$10:$E$13</c:f>
              <c:numCache>
                <c:formatCode>General</c:formatCode>
                <c:ptCount val="4"/>
                <c:pt idx="0" formatCode="0">
                  <c:v>901</c:v>
                </c:pt>
                <c:pt idx="2" formatCode="0">
                  <c:v>15.75</c:v>
                </c:pt>
                <c:pt idx="3" formatCode="0">
                  <c:v>20.75</c:v>
                </c:pt>
              </c:numCache>
            </c:numRef>
          </c:val>
        </c:ser>
        <c:dLbls>
          <c:showLegendKey val="0"/>
          <c:showVal val="0"/>
          <c:showCatName val="0"/>
          <c:showSerName val="0"/>
          <c:showPercent val="0"/>
          <c:showBubbleSize val="0"/>
        </c:dLbls>
        <c:gapWidth val="150"/>
        <c:axId val="95345664"/>
        <c:axId val="98595584"/>
      </c:barChart>
      <c:catAx>
        <c:axId val="95345664"/>
        <c:scaling>
          <c:orientation val="minMax"/>
        </c:scaling>
        <c:delete val="0"/>
        <c:axPos val="b"/>
        <c:majorTickMark val="out"/>
        <c:minorTickMark val="none"/>
        <c:tickLblPos val="nextTo"/>
        <c:crossAx val="98595584"/>
        <c:crosses val="autoZero"/>
        <c:auto val="1"/>
        <c:lblAlgn val="ctr"/>
        <c:lblOffset val="100"/>
        <c:noMultiLvlLbl val="0"/>
      </c:catAx>
      <c:valAx>
        <c:axId val="98595584"/>
        <c:scaling>
          <c:orientation val="minMax"/>
        </c:scaling>
        <c:delete val="0"/>
        <c:axPos val="l"/>
        <c:majorGridlines/>
        <c:title>
          <c:tx>
            <c:rich>
              <a:bodyPr rot="-5400000" vert="horz"/>
              <a:lstStyle/>
              <a:p>
                <a:pPr>
                  <a:defRPr/>
                </a:pPr>
                <a:r>
                  <a:rPr lang="en-US" dirty="0" smtClean="0"/>
                  <a:t>Average</a:t>
                </a:r>
                <a:r>
                  <a:rPr lang="en-US" baseline="0" dirty="0" smtClean="0"/>
                  <a:t> Time To Burn (sec)</a:t>
                </a:r>
                <a:endParaRPr lang="en-US" dirty="0"/>
              </a:p>
            </c:rich>
          </c:tx>
          <c:layout/>
          <c:overlay val="0"/>
        </c:title>
        <c:numFmt formatCode="#,##0" sourceLinked="0"/>
        <c:majorTickMark val="out"/>
        <c:minorTickMark val="none"/>
        <c:tickLblPos val="nextTo"/>
        <c:crossAx val="95345664"/>
        <c:crosses val="autoZero"/>
        <c:crossBetween val="between"/>
      </c:valAx>
    </c:plotArea>
    <c:legend>
      <c:legendPos val="r"/>
      <c:layout>
        <c:manualLayout>
          <c:xMode val="edge"/>
          <c:yMode val="edge"/>
          <c:x val="0.770549332741858"/>
          <c:y val="8.4650796101520029E-2"/>
          <c:w val="0.17624252954296207"/>
          <c:h val="0.2544741574560786"/>
        </c:manualLayou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97EB8E33-A8AE-4B13-AF16-8E789D1A7864}" type="datetimeFigureOut">
              <a:rPr lang="en-US" smtClean="0"/>
              <a:t>1/19/2015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2D1850B8-3844-46AC-9467-932CF0F301CA}" type="slidenum">
              <a:rPr lang="en-US" smtClean="0"/>
              <a:t>‹#›</a:t>
            </a:fld>
            <a:endParaRPr lang="en-US"/>
          </a:p>
        </p:txBody>
      </p:sp>
    </p:spTree>
    <p:extLst>
      <p:ext uri="{BB962C8B-B14F-4D97-AF65-F5344CB8AC3E}">
        <p14:creationId xmlns:p14="http://schemas.microsoft.com/office/powerpoint/2010/main" val="294029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930C58E-CDF6-4536-8206-26D20CC47BCB}" type="datetimeFigureOut">
              <a:rPr lang="en-US" smtClean="0"/>
              <a:t>1/19/2015</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2333AB0D-1DFB-4C6C-93D2-7F78BE4FA2EA}" type="slidenum">
              <a:rPr lang="en-US" smtClean="0"/>
              <a:t>‹#›</a:t>
            </a:fld>
            <a:endParaRPr lang="en-US"/>
          </a:p>
        </p:txBody>
      </p:sp>
    </p:spTree>
    <p:extLst>
      <p:ext uri="{BB962C8B-B14F-4D97-AF65-F5344CB8AC3E}">
        <p14:creationId xmlns:p14="http://schemas.microsoft.com/office/powerpoint/2010/main" val="365806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3AB0D-1DFB-4C6C-93D2-7F78BE4FA2EA}" type="slidenum">
              <a:rPr lang="en-US" smtClean="0"/>
              <a:t>11</a:t>
            </a:fld>
            <a:endParaRPr lang="en-US"/>
          </a:p>
        </p:txBody>
      </p:sp>
    </p:spTree>
    <p:extLst>
      <p:ext uri="{BB962C8B-B14F-4D97-AF65-F5344CB8AC3E}">
        <p14:creationId xmlns:p14="http://schemas.microsoft.com/office/powerpoint/2010/main" val="3657327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27C4AE50-6047-4296-B663-7AF7CC0C2E66}" type="datetimeFigureOut">
              <a:rPr lang="en-US" smtClean="0"/>
              <a:t>1/19/2015</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184192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2"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69195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2"/>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147520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981D2B84-9BCF-499F-A172-A9C812E9AC0F}" type="slidenum">
              <a:rPr lang="en-US" smtClean="0"/>
              <a:t>‹#›</a:t>
            </a:fld>
            <a:endParaRPr lang="en-US" dirty="0"/>
          </a:p>
        </p:txBody>
      </p:sp>
      <p:sp>
        <p:nvSpPr>
          <p:cNvPr id="9" name="TextBox 8"/>
          <p:cNvSpPr txBox="1"/>
          <p:nvPr/>
        </p:nvSpPr>
        <p:spPr>
          <a:xfrm>
            <a:off x="357187"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169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271958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0"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13293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0"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205025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60025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6"/>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7"/>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27C4AE50-6047-4296-B663-7AF7CC0C2E66}" type="datetimeFigureOut">
              <a:rPr lang="en-US" smtClean="0"/>
              <a:t>1/19/2015</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115267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07423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3"/>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27C4AE50-6047-4296-B663-7AF7CC0C2E66}" type="datetimeFigureOut">
              <a:rPr lang="en-US" smtClean="0"/>
              <a:t>1/19/2015</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53497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21597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179191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36108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99842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94155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4AE50-6047-4296-B663-7AF7CC0C2E66}"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D2B84-9BCF-499F-A172-A9C812E9AC0F}" type="slidenum">
              <a:rPr lang="en-US" smtClean="0"/>
              <a:t>‹#›</a:t>
            </a:fld>
            <a:endParaRPr lang="en-US" dirty="0"/>
          </a:p>
        </p:txBody>
      </p:sp>
    </p:spTree>
    <p:extLst>
      <p:ext uri="{BB962C8B-B14F-4D97-AF65-F5344CB8AC3E}">
        <p14:creationId xmlns:p14="http://schemas.microsoft.com/office/powerpoint/2010/main" val="382375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0"/>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C4AE50-6047-4296-B663-7AF7CC0C2E66}" type="datetimeFigureOut">
              <a:rPr lang="en-US" smtClean="0"/>
              <a:t>1/19/2015</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1D2B84-9BCF-499F-A172-A9C812E9AC0F}" type="slidenum">
              <a:rPr lang="en-US" smtClean="0"/>
              <a:t>‹#›</a:t>
            </a:fld>
            <a:endParaRPr lang="en-US" dirty="0"/>
          </a:p>
        </p:txBody>
      </p:sp>
    </p:spTree>
    <p:extLst>
      <p:ext uri="{BB962C8B-B14F-4D97-AF65-F5344CB8AC3E}">
        <p14:creationId xmlns:p14="http://schemas.microsoft.com/office/powerpoint/2010/main" val="1121685152"/>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008" y="1151067"/>
            <a:ext cx="7563452" cy="1237131"/>
          </a:xfrm>
        </p:spPr>
        <p:txBody>
          <a:bodyPr>
            <a:normAutofit/>
          </a:bodyPr>
          <a:lstStyle/>
          <a:p>
            <a:r>
              <a:rPr lang="en-US" sz="5400" dirty="0" smtClean="0"/>
              <a:t>How fast fuses burn</a:t>
            </a:r>
            <a:endParaRPr lang="en-US" sz="5400" dirty="0"/>
          </a:p>
        </p:txBody>
      </p:sp>
      <p:sp>
        <p:nvSpPr>
          <p:cNvPr id="3" name="Subtitle 2"/>
          <p:cNvSpPr>
            <a:spLocks noGrp="1"/>
          </p:cNvSpPr>
          <p:nvPr>
            <p:ph type="subTitle" idx="1"/>
          </p:nvPr>
        </p:nvSpPr>
        <p:spPr>
          <a:xfrm>
            <a:off x="1307208" y="3375402"/>
            <a:ext cx="6686549" cy="1126283"/>
          </a:xfrm>
        </p:spPr>
        <p:txBody>
          <a:bodyPr>
            <a:noAutofit/>
          </a:bodyPr>
          <a:lstStyle/>
          <a:p>
            <a:r>
              <a:rPr lang="en-US" b="1" i="1" dirty="0" smtClean="0"/>
              <a:t>Question</a:t>
            </a:r>
            <a:r>
              <a:rPr lang="en-US" i="1" dirty="0" smtClean="0"/>
              <a:t>:  How fast will different types of fuses burn</a:t>
            </a:r>
            <a:r>
              <a:rPr lang="en-US" i="1" dirty="0" smtClean="0">
                <a:latin typeface="Arial Narrow" panose="020B0606020202030204" pitchFamily="34" charset="0"/>
              </a:rPr>
              <a:t>?</a:t>
            </a:r>
          </a:p>
          <a:p>
            <a:endParaRPr lang="en-US" i="1" dirty="0" smtClean="0"/>
          </a:p>
          <a:p>
            <a:r>
              <a:rPr lang="en-US" dirty="0" smtClean="0"/>
              <a:t>Warren Fusco</a:t>
            </a:r>
          </a:p>
          <a:p>
            <a:r>
              <a:rPr lang="en-US" dirty="0" smtClean="0"/>
              <a:t>Sci 8-1</a:t>
            </a:r>
            <a:endParaRPr lang="en-US" dirty="0"/>
          </a:p>
        </p:txBody>
      </p:sp>
    </p:spTree>
    <p:extLst>
      <p:ext uri="{BB962C8B-B14F-4D97-AF65-F5344CB8AC3E}">
        <p14:creationId xmlns:p14="http://schemas.microsoft.com/office/powerpoint/2010/main" val="4094845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6545755"/>
              </p:ext>
            </p:extLst>
          </p:nvPr>
        </p:nvGraphicFramePr>
        <p:xfrm>
          <a:off x="549976" y="2698093"/>
          <a:ext cx="8115300" cy="38407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0021" y="1679760"/>
            <a:ext cx="7582525" cy="923330"/>
          </a:xfrm>
          <a:prstGeom prst="rect">
            <a:avLst/>
          </a:prstGeom>
          <a:noFill/>
        </p:spPr>
        <p:txBody>
          <a:bodyPr wrap="none" rtlCol="0">
            <a:spAutoFit/>
          </a:bodyPr>
          <a:lstStyle/>
          <a:p>
            <a:r>
              <a:rPr lang="en-US" dirty="0" smtClean="0"/>
              <a:t>The bar chart below shows the average burn times for each fuse.  </a:t>
            </a:r>
          </a:p>
          <a:p>
            <a:r>
              <a:rPr lang="en-US" dirty="0" smtClean="0"/>
              <a:t>The chart shows that the professionally made fuses burned much</a:t>
            </a:r>
          </a:p>
          <a:p>
            <a:r>
              <a:rPr lang="en-US" dirty="0" smtClean="0"/>
              <a:t>quicker than the home made fuses.</a:t>
            </a:r>
            <a:endParaRPr lang="en-US" dirty="0"/>
          </a:p>
        </p:txBody>
      </p:sp>
      <p:sp>
        <p:nvSpPr>
          <p:cNvPr id="4" name="TextBox 3"/>
          <p:cNvSpPr txBox="1"/>
          <p:nvPr/>
        </p:nvSpPr>
        <p:spPr>
          <a:xfrm rot="16200000">
            <a:off x="2923731" y="4817660"/>
            <a:ext cx="2040943" cy="646331"/>
          </a:xfrm>
          <a:prstGeom prst="rect">
            <a:avLst/>
          </a:prstGeom>
          <a:solidFill>
            <a:schemeClr val="bg1"/>
          </a:solidFill>
        </p:spPr>
        <p:txBody>
          <a:bodyPr wrap="none" rtlCol="0">
            <a:spAutoFit/>
          </a:bodyPr>
          <a:lstStyle/>
          <a:p>
            <a:r>
              <a:rPr lang="en-US" dirty="0" smtClean="0"/>
              <a:t>Did Not</a:t>
            </a:r>
          </a:p>
          <a:p>
            <a:r>
              <a:rPr lang="en-US" dirty="0" smtClean="0"/>
              <a:t>Completely Burn</a:t>
            </a:r>
            <a:endParaRPr lang="en-US" dirty="0"/>
          </a:p>
        </p:txBody>
      </p:sp>
    </p:spTree>
    <p:extLst>
      <p:ext uri="{BB962C8B-B14F-4D97-AF65-F5344CB8AC3E}">
        <p14:creationId xmlns:p14="http://schemas.microsoft.com/office/powerpoint/2010/main" val="38402249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ts val="2400"/>
              </a:lnSpc>
              <a:spcBef>
                <a:spcPts val="0"/>
              </a:spcBef>
              <a:spcAft>
                <a:spcPts val="1000"/>
              </a:spcAft>
              <a:buNone/>
            </a:pPr>
            <a:r>
              <a:rPr lang="en-US" dirty="0" smtClean="0"/>
              <a:t>	The fastest of all the fuses was the </a:t>
            </a:r>
            <a:r>
              <a:rPr lang="en-US" dirty="0" err="1" smtClean="0"/>
              <a:t>Visco</a:t>
            </a:r>
            <a:r>
              <a:rPr lang="en-US" dirty="0" smtClean="0"/>
              <a:t> fuse.  The reason why this fuse was the fastest is because of how tightly packed the gunpowder was in it.  My hypothesis that the Flying Fish fuse would burn fastest was wrong, but now I know how efficient each fuse is and their strengths and weaknesses.  It is possible that the </a:t>
            </a:r>
            <a:r>
              <a:rPr lang="en-US" dirty="0" err="1" smtClean="0"/>
              <a:t>Visco</a:t>
            </a:r>
            <a:r>
              <a:rPr lang="en-US" dirty="0" smtClean="0"/>
              <a:t> fuse is faster than the Flying Fish fuse because the </a:t>
            </a:r>
            <a:r>
              <a:rPr lang="en-US" dirty="0" err="1" smtClean="0"/>
              <a:t>Visco</a:t>
            </a:r>
            <a:r>
              <a:rPr lang="en-US" dirty="0" smtClean="0"/>
              <a:t> fuse was stiffer than the Flying Fish fuse, which could indicate that the gunpowder was more tightly packed in the </a:t>
            </a:r>
            <a:r>
              <a:rPr lang="en-US" dirty="0" err="1" smtClean="0"/>
              <a:t>Visco</a:t>
            </a:r>
            <a:r>
              <a:rPr lang="en-US" dirty="0" smtClean="0"/>
              <a:t> fuse.  </a:t>
            </a:r>
          </a:p>
          <a:p>
            <a:pPr marL="0" indent="0">
              <a:lnSpc>
                <a:spcPts val="2400"/>
              </a:lnSpc>
              <a:spcBef>
                <a:spcPts val="0"/>
              </a:spcBef>
              <a:spcAft>
                <a:spcPts val="1000"/>
              </a:spcAft>
              <a:buNone/>
            </a:pPr>
            <a:r>
              <a:rPr lang="en-US" dirty="0"/>
              <a:t>	</a:t>
            </a:r>
            <a:r>
              <a:rPr lang="en-US" dirty="0" smtClean="0"/>
              <a:t>Even though the Flying Fish did not burn as fast, it may be a good choice because it makes different colors and burns at a slower, more controlled rate.  Depending on home made fuses is not recommended because they are inconsistent and take a long time to make.  These reasons and the  low cost of professionally made fuses make them a better choice than home made fuses for home use.</a:t>
            </a:r>
            <a:endParaRPr lang="en-US" dirty="0"/>
          </a:p>
        </p:txBody>
      </p:sp>
    </p:spTree>
    <p:extLst>
      <p:ext uri="{BB962C8B-B14F-4D97-AF65-F5344CB8AC3E}">
        <p14:creationId xmlns:p14="http://schemas.microsoft.com/office/powerpoint/2010/main" val="2493415208"/>
      </p:ext>
    </p:extLst>
  </p:cSld>
  <p:clrMapOvr>
    <a:masterClrMapping/>
  </p:clrMapOvr>
  <mc:AlternateContent xmlns:mc="http://schemas.openxmlformats.org/markup-compatibility/2006" xmlns:p14="http://schemas.microsoft.com/office/powerpoint/2010/main">
    <mc:Choice Requires="p14">
      <p:transition spd="slow" p14:dur="175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2386940" y="496684"/>
            <a:ext cx="6623873" cy="1629297"/>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Application and Further explorations</a:t>
            </a:r>
            <a:endParaRPr lang="en-US" dirty="0"/>
          </a:p>
        </p:txBody>
      </p:sp>
      <p:sp>
        <p:nvSpPr>
          <p:cNvPr id="3" name="Content Placeholder 2"/>
          <p:cNvSpPr>
            <a:spLocks noGrp="1"/>
          </p:cNvSpPr>
          <p:nvPr>
            <p:ph idx="1"/>
          </p:nvPr>
        </p:nvSpPr>
        <p:spPr>
          <a:xfrm>
            <a:off x="514350" y="2194560"/>
            <a:ext cx="5803323" cy="2329939"/>
          </a:xfrm>
        </p:spPr>
        <p:txBody>
          <a:bodyPr>
            <a:normAutofit/>
          </a:bodyPr>
          <a:lstStyle/>
          <a:p>
            <a:pPr marL="0" indent="0">
              <a:lnSpc>
                <a:spcPts val="2200"/>
              </a:lnSpc>
              <a:buNone/>
              <a:tabLst>
                <a:tab pos="7778750" algn="l"/>
              </a:tabLst>
            </a:pPr>
            <a:r>
              <a:rPr lang="en-US" sz="1800" dirty="0" smtClean="0"/>
              <a:t>My experiment can be helpful in real life situations because it could determine life or death.  If the wrong type of fuse was put on a firework, and the fuse burned too quickly, injury to the user could happen.  Knowing accurate fuse burn times can prevent  such an event.  Similar information would be needed for other uses, like demolition, for example.</a:t>
            </a:r>
            <a:endParaRPr lang="en-US" sz="1800" dirty="0"/>
          </a:p>
        </p:txBody>
      </p:sp>
      <p:pic>
        <p:nvPicPr>
          <p:cNvPr id="2050" name="Picture 2" descr="http://cache4.asset-cache.net/gc/168523624-lit-explosive-fuse-crackling-and-sparking-gettyimages.jpg?v=1&amp;c=IWSAsset&amp;k=2&amp;d=yZVPpL%2BdBhQG5xMs1INcpnDfYlgugoNcTrWEMiUTSnY%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077" y="2125981"/>
            <a:ext cx="1876515" cy="21128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k9.picdn.net/shutterstock/videos/3770945/preview/stock-footage-slow-match-is-lit-on-a-black-background-fuse-bu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25" y="4621775"/>
            <a:ext cx="2427684" cy="181267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391890" y="4621775"/>
            <a:ext cx="5336474" cy="2088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ts val="2200"/>
              </a:lnSpc>
              <a:buFont typeface="Arial" panose="020B0604020202020204" pitchFamily="34" charset="0"/>
              <a:buNone/>
              <a:tabLst>
                <a:tab pos="7778750" algn="l"/>
              </a:tabLst>
            </a:pPr>
            <a:r>
              <a:rPr lang="en-US" sz="1800" dirty="0" smtClean="0"/>
              <a:t>The conclusion shows that the tightness of the packing of gunpowder may affect burn times.  Future experimentation could measure this packing tightness, and see if it has a measurable impact on burn times.</a:t>
            </a:r>
            <a:endParaRPr lang="en-US" sz="1800" dirty="0"/>
          </a:p>
        </p:txBody>
      </p:sp>
    </p:spTree>
    <p:extLst>
      <p:ext uri="{BB962C8B-B14F-4D97-AF65-F5344CB8AC3E}">
        <p14:creationId xmlns:p14="http://schemas.microsoft.com/office/powerpoint/2010/main" val="2604206752"/>
      </p:ext>
    </p:extLst>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err="1"/>
              <a:t>Langone</a:t>
            </a:r>
            <a:r>
              <a:rPr lang="en-US" dirty="0"/>
              <a:t>, John. </a:t>
            </a:r>
            <a:r>
              <a:rPr lang="en-US" i="1" dirty="0"/>
              <a:t>National Geographic's How Things Work: Everyday Technology Explained</a:t>
            </a:r>
            <a:r>
              <a:rPr lang="en-US" dirty="0"/>
              <a:t>. Washington, D.C.: National Geographic, 1999. Print.</a:t>
            </a:r>
          </a:p>
          <a:p>
            <a:pPr marL="457200" indent="-457200">
              <a:buFont typeface="+mj-lt"/>
              <a:buAutoNum type="arabicPeriod"/>
            </a:pPr>
            <a:r>
              <a:rPr lang="en-US" dirty="0" smtClean="0"/>
              <a:t> </a:t>
            </a:r>
            <a:r>
              <a:rPr lang="en-US" dirty="0"/>
              <a:t>"</a:t>
            </a:r>
            <a:r>
              <a:rPr lang="en-US" dirty="0" err="1"/>
              <a:t>Visco</a:t>
            </a:r>
            <a:r>
              <a:rPr lang="en-US" dirty="0"/>
              <a:t> Fuse." </a:t>
            </a:r>
            <a:r>
              <a:rPr lang="en-US" i="1" dirty="0"/>
              <a:t>Wikipedia</a:t>
            </a:r>
            <a:r>
              <a:rPr lang="en-US" dirty="0"/>
              <a:t>. Wikimedia Foundation, 14 Nov. 2014. Web. 17 Nov. 2014</a:t>
            </a:r>
            <a:r>
              <a:rPr lang="en-US" dirty="0" smtClean="0"/>
              <a:t>.</a:t>
            </a:r>
          </a:p>
        </p:txBody>
      </p:sp>
    </p:spTree>
    <p:extLst>
      <p:ext uri="{BB962C8B-B14F-4D97-AF65-F5344CB8AC3E}">
        <p14:creationId xmlns:p14="http://schemas.microsoft.com/office/powerpoint/2010/main" val="152487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52" y="764373"/>
            <a:ext cx="6729598" cy="1293028"/>
          </a:xfrm>
        </p:spPr>
        <p:txBody>
          <a:bodyPr/>
          <a:lstStyle/>
          <a:p>
            <a:r>
              <a:rPr lang="en-US" dirty="0" smtClean="0"/>
              <a:t>Background Research</a:t>
            </a:r>
            <a:endParaRPr lang="en-US" dirty="0"/>
          </a:p>
        </p:txBody>
      </p:sp>
      <p:sp>
        <p:nvSpPr>
          <p:cNvPr id="3" name="Content Placeholder 2"/>
          <p:cNvSpPr>
            <a:spLocks noGrp="1"/>
          </p:cNvSpPr>
          <p:nvPr>
            <p:ph idx="1"/>
          </p:nvPr>
        </p:nvSpPr>
        <p:spPr>
          <a:xfrm>
            <a:off x="514350" y="2057402"/>
            <a:ext cx="8115300" cy="4533403"/>
          </a:xfrm>
        </p:spPr>
        <p:txBody>
          <a:bodyPr>
            <a:normAutofit fontScale="70000" lnSpcReduction="20000"/>
          </a:bodyPr>
          <a:lstStyle/>
          <a:p>
            <a:pPr marL="0" indent="0">
              <a:lnSpc>
                <a:spcPct val="160000"/>
              </a:lnSpc>
              <a:spcBef>
                <a:spcPts val="0"/>
              </a:spcBef>
              <a:spcAft>
                <a:spcPts val="600"/>
              </a:spcAft>
              <a:buNone/>
            </a:pPr>
            <a:r>
              <a:rPr lang="en-US" dirty="0"/>
              <a:t>	</a:t>
            </a:r>
            <a:r>
              <a:rPr lang="en-US" sz="2300" dirty="0"/>
              <a:t>Gunpowder is the main ingredient in fuses.  </a:t>
            </a:r>
            <a:r>
              <a:rPr lang="en-US" sz="2300" dirty="0" smtClean="0"/>
              <a:t>In fuses, gunpowder </a:t>
            </a:r>
            <a:r>
              <a:rPr lang="en-US" sz="2300" dirty="0"/>
              <a:t>is wrapped tightly with </a:t>
            </a:r>
            <a:r>
              <a:rPr lang="en-US" sz="2300" dirty="0" smtClean="0"/>
              <a:t>a small </a:t>
            </a:r>
            <a:r>
              <a:rPr lang="en-US" sz="2300" dirty="0"/>
              <a:t>string to keep it together.  Gunpowder has been used </a:t>
            </a:r>
            <a:r>
              <a:rPr lang="en-US" sz="2300" dirty="0" smtClean="0"/>
              <a:t>in fuses since ancient </a:t>
            </a:r>
            <a:r>
              <a:rPr lang="en-US" sz="2300" dirty="0"/>
              <a:t>Chinese </a:t>
            </a:r>
            <a:r>
              <a:rPr lang="en-US" sz="2300" dirty="0" smtClean="0"/>
              <a:t>times, and it </a:t>
            </a:r>
            <a:r>
              <a:rPr lang="en-US" sz="2300" dirty="0"/>
              <a:t>has been </a:t>
            </a:r>
            <a:r>
              <a:rPr lang="en-US" sz="2300" dirty="0" smtClean="0"/>
              <a:t>used as an initial charge for explosives and fireworks through the present day</a:t>
            </a:r>
            <a:r>
              <a:rPr lang="en-US" sz="2300" baseline="30000" dirty="0" smtClean="0"/>
              <a:t>1</a:t>
            </a:r>
            <a:r>
              <a:rPr lang="en-US" sz="2300" dirty="0" smtClean="0"/>
              <a:t>.  </a:t>
            </a:r>
          </a:p>
          <a:p>
            <a:pPr marL="0" indent="0">
              <a:lnSpc>
                <a:spcPct val="160000"/>
              </a:lnSpc>
              <a:spcBef>
                <a:spcPts val="0"/>
              </a:spcBef>
              <a:spcAft>
                <a:spcPts val="600"/>
              </a:spcAft>
              <a:buNone/>
            </a:pPr>
            <a:r>
              <a:rPr lang="en-US" sz="2300" dirty="0" smtClean="0"/>
              <a:t>	Visco is the most common fuse in the world.  </a:t>
            </a:r>
            <a:r>
              <a:rPr lang="en-US" sz="2300" dirty="0" err="1" smtClean="0"/>
              <a:t>Visco</a:t>
            </a:r>
            <a:r>
              <a:rPr lang="en-US" sz="2300" dirty="0" smtClean="0"/>
              <a:t> is popular because it is cheap and holds together well</a:t>
            </a:r>
            <a:r>
              <a:rPr lang="en-US" sz="2300" baseline="30000" dirty="0" smtClean="0"/>
              <a:t>2</a:t>
            </a:r>
            <a:r>
              <a:rPr lang="en-US" sz="2300" dirty="0" smtClean="0"/>
              <a:t>.  </a:t>
            </a:r>
            <a:r>
              <a:rPr lang="en-US" sz="2300" dirty="0" err="1" smtClean="0"/>
              <a:t>Visco</a:t>
            </a:r>
            <a:r>
              <a:rPr lang="en-US" sz="2300" dirty="0" smtClean="0"/>
              <a:t> fuses will be tested in this study.  Another common fuse that is tested in this study is called the Flying Fish fuse.  Flying Fish fuses burn fast and burn well.  Two other home made fuses will be tested in this study.  One home made fuse is made with plain string, and the other is made with string, wax, and ground up match heads.</a:t>
            </a:r>
          </a:p>
        </p:txBody>
      </p:sp>
    </p:spTree>
    <p:extLst>
      <p:ext uri="{BB962C8B-B14F-4D97-AF65-F5344CB8AC3E}">
        <p14:creationId xmlns:p14="http://schemas.microsoft.com/office/powerpoint/2010/main" val="8722446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a:xfrm>
            <a:off x="514350" y="2148522"/>
            <a:ext cx="8115300" cy="2589733"/>
          </a:xfrm>
        </p:spPr>
        <p:txBody>
          <a:bodyPr>
            <a:normAutofit fontScale="77500" lnSpcReduction="20000"/>
          </a:bodyPr>
          <a:lstStyle/>
          <a:p>
            <a:pPr marL="0" indent="0">
              <a:lnSpc>
                <a:spcPts val="2640"/>
              </a:lnSpc>
              <a:spcBef>
                <a:spcPts val="0"/>
              </a:spcBef>
              <a:spcAft>
                <a:spcPts val="1000"/>
              </a:spcAft>
              <a:buNone/>
            </a:pPr>
            <a:r>
              <a:rPr lang="en-US" dirty="0" smtClean="0"/>
              <a:t>	I expect that the Flying Fish fuse will burn the fastest because it was made by professionals and holds together well. Flying Fish fuses are also very thin and I expect that this would make it burn at a fast rate.  If the fuse is thin and tightly wrapped then the fuse will burn faster because it is more compressed and it takes a shorter time for the gunpowder to ignite the other gunpowder in the fuse.  The tight wrap will ensure that the fuse stays together and will spread the flame throughout the fuse. </a:t>
            </a:r>
            <a:endParaRPr lang="en-US" dirty="0"/>
          </a:p>
        </p:txBody>
      </p:sp>
      <p:pic>
        <p:nvPicPr>
          <p:cNvPr id="1026" name="Picture 2" descr="http://ak6.picdn.net/shutterstock/videos/950740/preview/stock-footage-igniting-a-dynamite-fuse-with-a-match-close-u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060" y="4611847"/>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2861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sz="half" idx="1"/>
          </p:nvPr>
        </p:nvSpPr>
        <p:spPr>
          <a:xfrm>
            <a:off x="514350" y="2194560"/>
            <a:ext cx="4000500" cy="4396245"/>
          </a:xfrm>
        </p:spPr>
        <p:txBody>
          <a:bodyPr>
            <a:normAutofit fontScale="85000" lnSpcReduction="10000"/>
          </a:bodyPr>
          <a:lstStyle/>
          <a:p>
            <a:pPr marL="0" indent="0">
              <a:lnSpc>
                <a:spcPts val="2200"/>
              </a:lnSpc>
              <a:spcBef>
                <a:spcPts val="0"/>
              </a:spcBef>
              <a:spcAft>
                <a:spcPts val="1200"/>
              </a:spcAft>
              <a:buNone/>
            </a:pPr>
            <a:r>
              <a:rPr lang="en-US" b="1" u="sng" dirty="0" smtClean="0"/>
              <a:t>FUSES and FUSE CONSTRUCTION</a:t>
            </a:r>
          </a:p>
          <a:p>
            <a:pPr>
              <a:lnSpc>
                <a:spcPts val="2200"/>
              </a:lnSpc>
              <a:spcBef>
                <a:spcPts val="0"/>
              </a:spcBef>
              <a:spcAft>
                <a:spcPts val="1000"/>
              </a:spcAft>
            </a:pPr>
            <a:r>
              <a:rPr lang="en-US" dirty="0" smtClean="0"/>
              <a:t>Four 1 foot lengths of regular </a:t>
            </a:r>
            <a:r>
              <a:rPr lang="en-US" dirty="0" err="1" smtClean="0"/>
              <a:t>Visco</a:t>
            </a:r>
            <a:r>
              <a:rPr lang="en-US" dirty="0" smtClean="0"/>
              <a:t> fuse</a:t>
            </a:r>
          </a:p>
          <a:p>
            <a:pPr>
              <a:lnSpc>
                <a:spcPts val="2200"/>
              </a:lnSpc>
              <a:spcBef>
                <a:spcPts val="0"/>
              </a:spcBef>
              <a:spcAft>
                <a:spcPts val="1000"/>
              </a:spcAft>
            </a:pPr>
            <a:r>
              <a:rPr lang="en-US" dirty="0"/>
              <a:t>Four 1 foot lengths of </a:t>
            </a:r>
            <a:r>
              <a:rPr lang="en-US" dirty="0" smtClean="0"/>
              <a:t>Flying Fish fuse</a:t>
            </a:r>
          </a:p>
          <a:p>
            <a:pPr>
              <a:lnSpc>
                <a:spcPts val="2200"/>
              </a:lnSpc>
              <a:spcBef>
                <a:spcPts val="0"/>
              </a:spcBef>
              <a:spcAft>
                <a:spcPts val="1000"/>
              </a:spcAft>
            </a:pPr>
            <a:r>
              <a:rPr lang="en-US" dirty="0"/>
              <a:t>Four 1 foot </a:t>
            </a:r>
            <a:r>
              <a:rPr lang="en-US" dirty="0" smtClean="0"/>
              <a:t>lengths of home made string fuse</a:t>
            </a:r>
          </a:p>
          <a:p>
            <a:pPr>
              <a:lnSpc>
                <a:spcPts val="2200"/>
              </a:lnSpc>
              <a:spcBef>
                <a:spcPts val="0"/>
              </a:spcBef>
              <a:spcAft>
                <a:spcPts val="1000"/>
              </a:spcAft>
            </a:pPr>
            <a:r>
              <a:rPr lang="en-US" dirty="0" smtClean="0"/>
              <a:t>Home made combustible fuse:</a:t>
            </a:r>
          </a:p>
          <a:p>
            <a:pPr lvl="1">
              <a:lnSpc>
                <a:spcPts val="2200"/>
              </a:lnSpc>
              <a:spcBef>
                <a:spcPts val="0"/>
              </a:spcBef>
              <a:spcAft>
                <a:spcPts val="1000"/>
              </a:spcAft>
            </a:pPr>
            <a:r>
              <a:rPr lang="en-US" dirty="0" smtClean="0"/>
              <a:t>Four 1 foot lengths of string</a:t>
            </a:r>
          </a:p>
          <a:p>
            <a:pPr lvl="1">
              <a:lnSpc>
                <a:spcPts val="2200"/>
              </a:lnSpc>
              <a:spcBef>
                <a:spcPts val="0"/>
              </a:spcBef>
              <a:spcAft>
                <a:spcPts val="1000"/>
              </a:spcAft>
            </a:pPr>
            <a:r>
              <a:rPr lang="en-US" dirty="0" smtClean="0"/>
              <a:t>100 match heads</a:t>
            </a:r>
          </a:p>
          <a:p>
            <a:pPr lvl="1">
              <a:lnSpc>
                <a:spcPts val="2200"/>
              </a:lnSpc>
              <a:spcBef>
                <a:spcPts val="0"/>
              </a:spcBef>
              <a:spcAft>
                <a:spcPts val="1000"/>
              </a:spcAft>
            </a:pPr>
            <a:r>
              <a:rPr lang="en-US" dirty="0" smtClean="0"/>
              <a:t>Candle wax as needed</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b="1" u="sng" dirty="0" smtClean="0"/>
              <a:t>EXPERIMENT MATERIALS</a:t>
            </a:r>
          </a:p>
          <a:p>
            <a:r>
              <a:rPr lang="en-US" dirty="0" smtClean="0"/>
              <a:t>1 butane fire stick</a:t>
            </a:r>
          </a:p>
          <a:p>
            <a:r>
              <a:rPr lang="en-US" dirty="0" smtClean="0"/>
              <a:t>Two stopwatches</a:t>
            </a:r>
          </a:p>
          <a:p>
            <a:r>
              <a:rPr lang="en-US" dirty="0" smtClean="0"/>
              <a:t>1 camera</a:t>
            </a:r>
          </a:p>
          <a:p>
            <a:r>
              <a:rPr lang="en-US" dirty="0" smtClean="0"/>
              <a:t>1 piece of wood</a:t>
            </a:r>
          </a:p>
          <a:p>
            <a:r>
              <a:rPr lang="en-US" dirty="0" smtClean="0"/>
              <a:t>Screws to hold fuses in place</a:t>
            </a:r>
          </a:p>
        </p:txBody>
      </p:sp>
    </p:spTree>
    <p:extLst>
      <p:ext uri="{BB962C8B-B14F-4D97-AF65-F5344CB8AC3E}">
        <p14:creationId xmlns:p14="http://schemas.microsoft.com/office/powerpoint/2010/main" val="237941451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Fuse Construction</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ts val="1800"/>
              </a:lnSpc>
              <a:spcBef>
                <a:spcPts val="0"/>
              </a:spcBef>
              <a:spcAft>
                <a:spcPts val="600"/>
              </a:spcAft>
              <a:buNone/>
            </a:pPr>
            <a:r>
              <a:rPr lang="en-US" b="1" u="sng" dirty="0" smtClean="0"/>
              <a:t>FUSE CONSTRUCTION</a:t>
            </a:r>
          </a:p>
          <a:p>
            <a:pPr marL="457200" indent="-457200">
              <a:lnSpc>
                <a:spcPts val="1800"/>
              </a:lnSpc>
              <a:spcBef>
                <a:spcPts val="0"/>
              </a:spcBef>
              <a:spcAft>
                <a:spcPts val="600"/>
              </a:spcAft>
              <a:buFont typeface="+mj-lt"/>
              <a:buAutoNum type="arabicPeriod"/>
            </a:pPr>
            <a:r>
              <a:rPr lang="en-US" dirty="0" smtClean="0"/>
              <a:t>Cut Flying Fish fuse and </a:t>
            </a:r>
            <a:r>
              <a:rPr lang="en-US" dirty="0" err="1" smtClean="0"/>
              <a:t>Visco</a:t>
            </a:r>
            <a:r>
              <a:rPr lang="en-US" dirty="0" smtClean="0"/>
              <a:t> fuse into four 1 foot lengths.</a:t>
            </a:r>
          </a:p>
          <a:p>
            <a:pPr marL="457200" indent="-457200">
              <a:lnSpc>
                <a:spcPts val="1800"/>
              </a:lnSpc>
              <a:spcBef>
                <a:spcPts val="0"/>
              </a:spcBef>
              <a:spcAft>
                <a:spcPts val="600"/>
              </a:spcAft>
              <a:buFont typeface="+mj-lt"/>
              <a:buAutoNum type="arabicPeriod"/>
            </a:pPr>
            <a:r>
              <a:rPr lang="en-US" dirty="0" smtClean="0"/>
              <a:t>Cut regular string fuse into four 1 foot lengths.</a:t>
            </a:r>
          </a:p>
          <a:p>
            <a:pPr marL="457200" indent="-457200">
              <a:lnSpc>
                <a:spcPts val="1800"/>
              </a:lnSpc>
              <a:spcBef>
                <a:spcPts val="0"/>
              </a:spcBef>
              <a:spcAft>
                <a:spcPts val="600"/>
              </a:spcAft>
              <a:buFont typeface="+mj-lt"/>
              <a:buAutoNum type="arabicPeriod"/>
            </a:pPr>
            <a:r>
              <a:rPr lang="en-US" dirty="0" smtClean="0"/>
              <a:t>Home Made Combustible Fuse:</a:t>
            </a:r>
          </a:p>
          <a:p>
            <a:pPr marL="914400" lvl="1" indent="-457200">
              <a:lnSpc>
                <a:spcPts val="1800"/>
              </a:lnSpc>
              <a:spcBef>
                <a:spcPts val="0"/>
              </a:spcBef>
              <a:spcAft>
                <a:spcPts val="600"/>
              </a:spcAft>
              <a:buFont typeface="+mj-lt"/>
              <a:buAutoNum type="alphaUcPeriod"/>
            </a:pPr>
            <a:r>
              <a:rPr lang="en-US" dirty="0" smtClean="0"/>
              <a:t>Cut string into a 4 foot length.</a:t>
            </a:r>
          </a:p>
          <a:p>
            <a:pPr marL="914400" lvl="1" indent="-457200">
              <a:lnSpc>
                <a:spcPts val="1800"/>
              </a:lnSpc>
              <a:spcBef>
                <a:spcPts val="0"/>
              </a:spcBef>
              <a:spcAft>
                <a:spcPts val="600"/>
              </a:spcAft>
              <a:buFont typeface="+mj-lt"/>
              <a:buAutoNum type="alphaUcPeriod"/>
            </a:pPr>
            <a:r>
              <a:rPr lang="en-US" dirty="0" smtClean="0"/>
              <a:t>Grind 100 match heads into powder and put into 4 foot line on a piece of waxed paper.</a:t>
            </a:r>
          </a:p>
          <a:p>
            <a:pPr marL="914400" lvl="1" indent="-457200">
              <a:lnSpc>
                <a:spcPts val="1800"/>
              </a:lnSpc>
              <a:spcBef>
                <a:spcPts val="0"/>
              </a:spcBef>
              <a:spcAft>
                <a:spcPts val="600"/>
              </a:spcAft>
              <a:buFont typeface="+mj-lt"/>
              <a:buAutoNum type="alphaUcPeriod"/>
            </a:pPr>
            <a:r>
              <a:rPr lang="en-US" dirty="0" smtClean="0"/>
              <a:t>Melt enough wax from a candle to cover the entire length of the string.</a:t>
            </a:r>
          </a:p>
          <a:p>
            <a:pPr marL="914400" lvl="1" indent="-457200">
              <a:lnSpc>
                <a:spcPts val="1800"/>
              </a:lnSpc>
              <a:spcBef>
                <a:spcPts val="0"/>
              </a:spcBef>
              <a:spcAft>
                <a:spcPts val="600"/>
              </a:spcAft>
              <a:buFont typeface="+mj-lt"/>
              <a:buAutoNum type="alphaUcPeriod"/>
            </a:pPr>
            <a:r>
              <a:rPr lang="en-US" dirty="0" smtClean="0"/>
              <a:t>Dip entire length of string into melted wax.</a:t>
            </a:r>
          </a:p>
          <a:p>
            <a:pPr marL="914400" lvl="1" indent="-457200">
              <a:lnSpc>
                <a:spcPts val="1800"/>
              </a:lnSpc>
              <a:spcBef>
                <a:spcPts val="0"/>
              </a:spcBef>
              <a:spcAft>
                <a:spcPts val="600"/>
              </a:spcAft>
              <a:buFont typeface="+mj-lt"/>
              <a:buAutoNum type="alphaUcPeriod"/>
            </a:pPr>
            <a:r>
              <a:rPr lang="en-US" dirty="0" smtClean="0"/>
              <a:t>Lay the string on top of the ground match heads and roll to ensure that string is covered with the powder.</a:t>
            </a:r>
          </a:p>
          <a:p>
            <a:pPr marL="914400" lvl="1" indent="-457200">
              <a:lnSpc>
                <a:spcPts val="1800"/>
              </a:lnSpc>
              <a:spcBef>
                <a:spcPts val="0"/>
              </a:spcBef>
              <a:spcAft>
                <a:spcPts val="600"/>
              </a:spcAft>
              <a:buFont typeface="+mj-lt"/>
              <a:buAutoNum type="alphaUcPeriod"/>
            </a:pPr>
            <a:r>
              <a:rPr lang="en-US" dirty="0" smtClean="0"/>
              <a:t>Let wax cool and solidify.</a:t>
            </a:r>
          </a:p>
          <a:p>
            <a:pPr marL="914400" lvl="1" indent="-457200">
              <a:lnSpc>
                <a:spcPts val="1800"/>
              </a:lnSpc>
              <a:spcBef>
                <a:spcPts val="0"/>
              </a:spcBef>
              <a:spcAft>
                <a:spcPts val="600"/>
              </a:spcAft>
              <a:buFont typeface="+mj-lt"/>
              <a:buAutoNum type="alphaUcPeriod"/>
            </a:pPr>
            <a:r>
              <a:rPr lang="en-US" dirty="0" smtClean="0"/>
              <a:t>Cut home made fuse into four 1 foot lengths.</a:t>
            </a:r>
          </a:p>
        </p:txBody>
      </p:sp>
    </p:spTree>
    <p:extLst>
      <p:ext uri="{BB962C8B-B14F-4D97-AF65-F5344CB8AC3E}">
        <p14:creationId xmlns:p14="http://schemas.microsoft.com/office/powerpoint/2010/main" val="242536203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Fuse Construction</a:t>
            </a:r>
            <a:endParaRPr lang="en-US" dirty="0"/>
          </a:p>
        </p:txBody>
      </p:sp>
      <p:grpSp>
        <p:nvGrpSpPr>
          <p:cNvPr id="8" name="Group 7"/>
          <p:cNvGrpSpPr/>
          <p:nvPr/>
        </p:nvGrpSpPr>
        <p:grpSpPr>
          <a:xfrm>
            <a:off x="819397" y="5568745"/>
            <a:ext cx="7830035" cy="369332"/>
            <a:chOff x="819397" y="5568745"/>
            <a:chExt cx="7830035" cy="369332"/>
          </a:xfrm>
        </p:grpSpPr>
        <p:sp>
          <p:nvSpPr>
            <p:cNvPr id="4" name="TextBox 3"/>
            <p:cNvSpPr txBox="1"/>
            <p:nvPr/>
          </p:nvSpPr>
          <p:spPr>
            <a:xfrm>
              <a:off x="819397" y="5568745"/>
              <a:ext cx="1301959" cy="369332"/>
            </a:xfrm>
            <a:prstGeom prst="rect">
              <a:avLst/>
            </a:prstGeom>
            <a:noFill/>
          </p:spPr>
          <p:txBody>
            <a:bodyPr wrap="none" rtlCol="0">
              <a:spAutoFit/>
            </a:bodyPr>
            <a:lstStyle/>
            <a:p>
              <a:r>
                <a:rPr lang="en-US" b="1" u="sng" dirty="0" smtClean="0"/>
                <a:t>Flying Fish</a:t>
              </a:r>
              <a:endParaRPr lang="en-US" b="1" u="sng" dirty="0"/>
            </a:p>
          </p:txBody>
        </p:sp>
        <p:sp>
          <p:nvSpPr>
            <p:cNvPr id="5" name="TextBox 4"/>
            <p:cNvSpPr txBox="1"/>
            <p:nvPr/>
          </p:nvSpPr>
          <p:spPr>
            <a:xfrm>
              <a:off x="3041909" y="5568745"/>
              <a:ext cx="798617" cy="369332"/>
            </a:xfrm>
            <a:prstGeom prst="rect">
              <a:avLst/>
            </a:prstGeom>
            <a:noFill/>
          </p:spPr>
          <p:txBody>
            <a:bodyPr wrap="none" rtlCol="0">
              <a:spAutoFit/>
            </a:bodyPr>
            <a:lstStyle/>
            <a:p>
              <a:r>
                <a:rPr lang="en-US" b="1" u="sng" dirty="0" err="1" smtClean="0"/>
                <a:t>Visco</a:t>
              </a:r>
              <a:endParaRPr lang="en-US" b="1" u="sng" dirty="0"/>
            </a:p>
          </p:txBody>
        </p:sp>
        <p:sp>
          <p:nvSpPr>
            <p:cNvPr id="6" name="TextBox 5"/>
            <p:cNvSpPr txBox="1"/>
            <p:nvPr/>
          </p:nvSpPr>
          <p:spPr>
            <a:xfrm>
              <a:off x="4761079" y="5568745"/>
              <a:ext cx="1390124" cy="369332"/>
            </a:xfrm>
            <a:prstGeom prst="rect">
              <a:avLst/>
            </a:prstGeom>
            <a:noFill/>
          </p:spPr>
          <p:txBody>
            <a:bodyPr wrap="none" rtlCol="0">
              <a:spAutoFit/>
            </a:bodyPr>
            <a:lstStyle/>
            <a:p>
              <a:r>
                <a:rPr lang="en-US" b="1" u="sng" dirty="0" smtClean="0"/>
                <a:t>Plain String</a:t>
              </a:r>
              <a:endParaRPr lang="en-US" b="1" u="sng" dirty="0"/>
            </a:p>
          </p:txBody>
        </p:sp>
        <p:sp>
          <p:nvSpPr>
            <p:cNvPr id="7" name="TextBox 6"/>
            <p:cNvSpPr txBox="1"/>
            <p:nvPr/>
          </p:nvSpPr>
          <p:spPr>
            <a:xfrm>
              <a:off x="7071756" y="5568745"/>
              <a:ext cx="1577676" cy="369332"/>
            </a:xfrm>
            <a:prstGeom prst="rect">
              <a:avLst/>
            </a:prstGeom>
            <a:noFill/>
          </p:spPr>
          <p:txBody>
            <a:bodyPr wrap="none" rtlCol="0">
              <a:spAutoFit/>
            </a:bodyPr>
            <a:lstStyle/>
            <a:p>
              <a:r>
                <a:rPr lang="en-US" b="1" u="sng" dirty="0" smtClean="0"/>
                <a:t>Home Made</a:t>
              </a:r>
              <a:endParaRPr lang="en-US" b="1" u="sng" dirty="0"/>
            </a:p>
          </p:txBody>
        </p:sp>
      </p:grpSp>
      <p:pic>
        <p:nvPicPr>
          <p:cNvPr id="1026" name="Picture 2" descr="C:\Users\panda\Desktop\Sci project 15 pics\IMG_0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05" y="3349128"/>
            <a:ext cx="1585741" cy="16415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nda\Desktop\Sci project 15 pics\IMG_00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5300" y="3368815"/>
            <a:ext cx="1651833" cy="1602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nda\Desktop\Sci project 15 pics\IMG_0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9110" y="3349128"/>
            <a:ext cx="2054143" cy="15910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nda\Desktop\Sci project 15 pics\IMG_00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1853" y="3349128"/>
            <a:ext cx="1797580" cy="165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3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Test process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u="sng" dirty="0" smtClean="0"/>
              <a:t>Experimental Process</a:t>
            </a:r>
            <a:endParaRPr lang="en-US" dirty="0" smtClean="0"/>
          </a:p>
          <a:p>
            <a:pPr marL="457200" indent="-457200">
              <a:buFont typeface="+mj-lt"/>
              <a:buAutoNum type="arabicPeriod"/>
            </a:pPr>
            <a:r>
              <a:rPr lang="en-US" dirty="0" smtClean="0"/>
              <a:t>Collect all materials and instruments.</a:t>
            </a:r>
          </a:p>
          <a:p>
            <a:pPr marL="457200" indent="-457200">
              <a:buFont typeface="+mj-lt"/>
              <a:buAutoNum type="arabicPeriod"/>
            </a:pPr>
            <a:r>
              <a:rPr lang="en-US" dirty="0" smtClean="0"/>
              <a:t>Attach one Flying Fish fuse to piece of wood using screws.</a:t>
            </a:r>
          </a:p>
          <a:p>
            <a:pPr marL="457200" indent="-457200">
              <a:buFont typeface="+mj-lt"/>
              <a:buAutoNum type="arabicPeriod"/>
            </a:pPr>
            <a:r>
              <a:rPr lang="en-US" dirty="0" smtClean="0"/>
              <a:t>Zero stopwatches.</a:t>
            </a:r>
          </a:p>
          <a:p>
            <a:pPr marL="457200" indent="-457200">
              <a:buFont typeface="+mj-lt"/>
              <a:buAutoNum type="arabicPeriod"/>
            </a:pPr>
            <a:r>
              <a:rPr lang="en-US" dirty="0" smtClean="0"/>
              <a:t>Light fuse while starting stop watches.</a:t>
            </a:r>
          </a:p>
          <a:p>
            <a:pPr marL="457200" indent="-457200">
              <a:buFont typeface="+mj-lt"/>
              <a:buAutoNum type="arabicPeriod"/>
            </a:pPr>
            <a:r>
              <a:rPr lang="en-US" dirty="0" smtClean="0"/>
              <a:t>Stop one watch at six inch mark.</a:t>
            </a:r>
          </a:p>
          <a:p>
            <a:pPr marL="457200" indent="-457200">
              <a:buFont typeface="+mj-lt"/>
              <a:buAutoNum type="arabicPeriod"/>
            </a:pPr>
            <a:r>
              <a:rPr lang="en-US" dirty="0" smtClean="0"/>
              <a:t>Stop second watch at complete burn.</a:t>
            </a:r>
          </a:p>
          <a:p>
            <a:pPr marL="457200" indent="-457200">
              <a:buFont typeface="+mj-lt"/>
              <a:buAutoNum type="arabicPeriod"/>
            </a:pPr>
            <a:r>
              <a:rPr lang="en-US" dirty="0" smtClean="0"/>
              <a:t>Record times.</a:t>
            </a:r>
          </a:p>
          <a:p>
            <a:pPr marL="457200" indent="-457200">
              <a:buFont typeface="+mj-lt"/>
              <a:buAutoNum type="arabicPeriod"/>
            </a:pPr>
            <a:r>
              <a:rPr lang="en-US" dirty="0" smtClean="0"/>
              <a:t>Repeat steps 2 through 7 for remaining three Flying Fish fuses.</a:t>
            </a:r>
          </a:p>
          <a:p>
            <a:pPr marL="457200" indent="-457200">
              <a:buFont typeface="+mj-lt"/>
              <a:buAutoNum type="arabicPeriod"/>
            </a:pPr>
            <a:r>
              <a:rPr lang="en-US" dirty="0" smtClean="0"/>
              <a:t>Repeat steps 2 through 8 for remaining three types of fuses.</a:t>
            </a:r>
            <a:endParaRPr lang="en-US" dirty="0"/>
          </a:p>
        </p:txBody>
      </p:sp>
    </p:spTree>
    <p:extLst>
      <p:ext uri="{BB962C8B-B14F-4D97-AF65-F5344CB8AC3E}">
        <p14:creationId xmlns:p14="http://schemas.microsoft.com/office/powerpoint/2010/main" val="69518950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test process</a:t>
            </a:r>
            <a:endParaRPr lang="en-US" dirty="0"/>
          </a:p>
        </p:txBody>
      </p:sp>
      <p:grpSp>
        <p:nvGrpSpPr>
          <p:cNvPr id="11" name="Group 10"/>
          <p:cNvGrpSpPr/>
          <p:nvPr/>
        </p:nvGrpSpPr>
        <p:grpSpPr>
          <a:xfrm>
            <a:off x="939209" y="2148930"/>
            <a:ext cx="7118985" cy="369332"/>
            <a:chOff x="939209" y="1964264"/>
            <a:chExt cx="7118985" cy="369332"/>
          </a:xfrm>
        </p:grpSpPr>
        <p:sp>
          <p:nvSpPr>
            <p:cNvPr id="5" name="TextBox 4"/>
            <p:cNvSpPr txBox="1"/>
            <p:nvPr/>
          </p:nvSpPr>
          <p:spPr>
            <a:xfrm>
              <a:off x="939209" y="1964264"/>
              <a:ext cx="2965877" cy="369332"/>
            </a:xfrm>
            <a:prstGeom prst="rect">
              <a:avLst/>
            </a:prstGeom>
            <a:noFill/>
          </p:spPr>
          <p:txBody>
            <a:bodyPr wrap="none" rtlCol="0">
              <a:spAutoFit/>
            </a:bodyPr>
            <a:lstStyle/>
            <a:p>
              <a:r>
                <a:rPr lang="en-US" b="1" u="sng" dirty="0" smtClean="0"/>
                <a:t>Fuse in holder before test</a:t>
              </a:r>
              <a:endParaRPr lang="en-US" b="1" u="sng" dirty="0"/>
            </a:p>
          </p:txBody>
        </p:sp>
        <p:sp>
          <p:nvSpPr>
            <p:cNvPr id="6" name="TextBox 5"/>
            <p:cNvSpPr txBox="1"/>
            <p:nvPr/>
          </p:nvSpPr>
          <p:spPr>
            <a:xfrm>
              <a:off x="6151903" y="1964264"/>
              <a:ext cx="1906291" cy="369332"/>
            </a:xfrm>
            <a:prstGeom prst="rect">
              <a:avLst/>
            </a:prstGeom>
            <a:noFill/>
          </p:spPr>
          <p:txBody>
            <a:bodyPr wrap="none" rtlCol="0">
              <a:spAutoFit/>
            </a:bodyPr>
            <a:lstStyle/>
            <a:p>
              <a:r>
                <a:rPr lang="en-US" b="1" u="sng" dirty="0" smtClean="0"/>
                <a:t>Fuse during test</a:t>
              </a:r>
              <a:endParaRPr lang="en-US" b="1" u="sng" dirty="0"/>
            </a:p>
          </p:txBody>
        </p:sp>
      </p:grpSp>
      <p:pic>
        <p:nvPicPr>
          <p:cNvPr id="2050" name="Picture 2" descr="C:\Users\panda\Desktop\Sci project 15 pics\St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9738" y="3268427"/>
            <a:ext cx="1482938" cy="111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nda\Desktop\Sci project 15 pics\Homema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268427"/>
            <a:ext cx="1482938" cy="111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nda\Desktop\Sci project 15 pics\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380675"/>
            <a:ext cx="1482938" cy="11122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nda\Desktop\Sci project 15 pics\Vis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9738" y="4380675"/>
            <a:ext cx="1482939" cy="111224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739847" y="3261147"/>
            <a:ext cx="3005969" cy="2231777"/>
            <a:chOff x="5985507" y="3261147"/>
            <a:chExt cx="3005969" cy="2231777"/>
          </a:xfrm>
        </p:grpSpPr>
        <p:pic>
          <p:nvPicPr>
            <p:cNvPr id="2054" name="Picture 6" descr="C:\Users\panda\Desktop\Sci project 15 pics\FF fuse burn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5507" y="3261147"/>
              <a:ext cx="1502350" cy="11268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nda\Desktop\Sci project 15 pics\Homemade burn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5507" y="4365481"/>
              <a:ext cx="1503197" cy="11274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nda\Desktop\Sci project 15 pics\Visco burn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7857" y="3261147"/>
              <a:ext cx="1502350" cy="112680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anda\Desktop\Sci project 15 pics\String burn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7857" y="4365164"/>
              <a:ext cx="1503619" cy="112776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378491" y="2698314"/>
            <a:ext cx="1308371" cy="369332"/>
          </a:xfrm>
          <a:prstGeom prst="rect">
            <a:avLst/>
          </a:prstGeom>
          <a:noFill/>
        </p:spPr>
        <p:txBody>
          <a:bodyPr wrap="none" rtlCol="0">
            <a:spAutoFit/>
          </a:bodyPr>
          <a:lstStyle/>
          <a:p>
            <a:r>
              <a:rPr lang="en-US" dirty="0" smtClean="0"/>
              <a:t>String fuse</a:t>
            </a:r>
            <a:endParaRPr lang="en-US" dirty="0"/>
          </a:p>
        </p:txBody>
      </p:sp>
      <p:sp>
        <p:nvSpPr>
          <p:cNvPr id="16" name="TextBox 15"/>
          <p:cNvSpPr txBox="1"/>
          <p:nvPr/>
        </p:nvSpPr>
        <p:spPr>
          <a:xfrm>
            <a:off x="3378491" y="5603406"/>
            <a:ext cx="1300356" cy="369332"/>
          </a:xfrm>
          <a:prstGeom prst="rect">
            <a:avLst/>
          </a:prstGeom>
          <a:noFill/>
        </p:spPr>
        <p:txBody>
          <a:bodyPr wrap="none" rtlCol="0">
            <a:spAutoFit/>
          </a:bodyPr>
          <a:lstStyle/>
          <a:p>
            <a:r>
              <a:rPr lang="en-US" dirty="0" err="1" smtClean="0"/>
              <a:t>Visco</a:t>
            </a:r>
            <a:r>
              <a:rPr lang="en-US" dirty="0" smtClean="0"/>
              <a:t> fuse</a:t>
            </a:r>
            <a:endParaRPr lang="en-US" dirty="0"/>
          </a:p>
        </p:txBody>
      </p:sp>
      <p:sp>
        <p:nvSpPr>
          <p:cNvPr id="17" name="TextBox 16"/>
          <p:cNvSpPr txBox="1"/>
          <p:nvPr/>
        </p:nvSpPr>
        <p:spPr>
          <a:xfrm>
            <a:off x="499898" y="5582273"/>
            <a:ext cx="1781257" cy="369332"/>
          </a:xfrm>
          <a:prstGeom prst="rect">
            <a:avLst/>
          </a:prstGeom>
          <a:noFill/>
        </p:spPr>
        <p:txBody>
          <a:bodyPr wrap="none" rtlCol="0">
            <a:spAutoFit/>
          </a:bodyPr>
          <a:lstStyle/>
          <a:p>
            <a:r>
              <a:rPr lang="en-US" dirty="0" smtClean="0"/>
              <a:t>Flying Fish fuse</a:t>
            </a:r>
            <a:endParaRPr lang="en-US" dirty="0"/>
          </a:p>
        </p:txBody>
      </p:sp>
      <p:sp>
        <p:nvSpPr>
          <p:cNvPr id="18" name="TextBox 17"/>
          <p:cNvSpPr txBox="1"/>
          <p:nvPr/>
        </p:nvSpPr>
        <p:spPr>
          <a:xfrm>
            <a:off x="499898" y="2698314"/>
            <a:ext cx="2119491" cy="369332"/>
          </a:xfrm>
          <a:prstGeom prst="rect">
            <a:avLst/>
          </a:prstGeom>
          <a:noFill/>
        </p:spPr>
        <p:txBody>
          <a:bodyPr wrap="none" rtlCol="0">
            <a:spAutoFit/>
          </a:bodyPr>
          <a:lstStyle/>
          <a:p>
            <a:r>
              <a:rPr lang="en-US" dirty="0" smtClean="0"/>
              <a:t>Home Made fuse</a:t>
            </a:r>
            <a:endParaRPr lang="en-US" dirty="0"/>
          </a:p>
        </p:txBody>
      </p:sp>
      <p:sp>
        <p:nvSpPr>
          <p:cNvPr id="19" name="TextBox 18"/>
          <p:cNvSpPr txBox="1"/>
          <p:nvPr/>
        </p:nvSpPr>
        <p:spPr>
          <a:xfrm>
            <a:off x="7588854" y="2698314"/>
            <a:ext cx="1300356" cy="369332"/>
          </a:xfrm>
          <a:prstGeom prst="rect">
            <a:avLst/>
          </a:prstGeom>
          <a:noFill/>
        </p:spPr>
        <p:txBody>
          <a:bodyPr wrap="none" rtlCol="0">
            <a:spAutoFit/>
          </a:bodyPr>
          <a:lstStyle/>
          <a:p>
            <a:r>
              <a:rPr lang="en-US" dirty="0" err="1" smtClean="0"/>
              <a:t>Visco</a:t>
            </a:r>
            <a:r>
              <a:rPr lang="en-US" dirty="0" smtClean="0"/>
              <a:t> fuse</a:t>
            </a:r>
            <a:endParaRPr lang="en-US" dirty="0"/>
          </a:p>
        </p:txBody>
      </p:sp>
      <p:sp>
        <p:nvSpPr>
          <p:cNvPr id="21" name="TextBox 20"/>
          <p:cNvSpPr txBox="1"/>
          <p:nvPr/>
        </p:nvSpPr>
        <p:spPr>
          <a:xfrm>
            <a:off x="5115116" y="2698314"/>
            <a:ext cx="1781257" cy="369332"/>
          </a:xfrm>
          <a:prstGeom prst="rect">
            <a:avLst/>
          </a:prstGeom>
          <a:noFill/>
        </p:spPr>
        <p:txBody>
          <a:bodyPr wrap="none" rtlCol="0">
            <a:spAutoFit/>
          </a:bodyPr>
          <a:lstStyle/>
          <a:p>
            <a:r>
              <a:rPr lang="en-US" dirty="0" smtClean="0"/>
              <a:t>Flying Fish fuse</a:t>
            </a:r>
            <a:endParaRPr lang="en-US" dirty="0"/>
          </a:p>
        </p:txBody>
      </p:sp>
      <p:sp>
        <p:nvSpPr>
          <p:cNvPr id="22" name="TextBox 21"/>
          <p:cNvSpPr txBox="1"/>
          <p:nvPr/>
        </p:nvSpPr>
        <p:spPr>
          <a:xfrm>
            <a:off x="4945998" y="5582273"/>
            <a:ext cx="2119491" cy="369332"/>
          </a:xfrm>
          <a:prstGeom prst="rect">
            <a:avLst/>
          </a:prstGeom>
          <a:noFill/>
        </p:spPr>
        <p:txBody>
          <a:bodyPr wrap="none" rtlCol="0">
            <a:spAutoFit/>
          </a:bodyPr>
          <a:lstStyle/>
          <a:p>
            <a:r>
              <a:rPr lang="en-US" dirty="0" smtClean="0"/>
              <a:t>Home Made fuse</a:t>
            </a:r>
            <a:endParaRPr lang="en-US" dirty="0"/>
          </a:p>
        </p:txBody>
      </p:sp>
      <p:sp>
        <p:nvSpPr>
          <p:cNvPr id="23" name="TextBox 22"/>
          <p:cNvSpPr txBox="1"/>
          <p:nvPr/>
        </p:nvSpPr>
        <p:spPr>
          <a:xfrm>
            <a:off x="7588854" y="5582273"/>
            <a:ext cx="1308371" cy="369332"/>
          </a:xfrm>
          <a:prstGeom prst="rect">
            <a:avLst/>
          </a:prstGeom>
          <a:noFill/>
        </p:spPr>
        <p:txBody>
          <a:bodyPr wrap="none" rtlCol="0">
            <a:spAutoFit/>
          </a:bodyPr>
          <a:lstStyle/>
          <a:p>
            <a:r>
              <a:rPr lang="en-US" dirty="0" smtClean="0"/>
              <a:t>String fuse</a:t>
            </a:r>
            <a:endParaRPr lang="en-US" dirty="0"/>
          </a:p>
        </p:txBody>
      </p:sp>
      <p:cxnSp>
        <p:nvCxnSpPr>
          <p:cNvPr id="10" name="Straight Connector 9"/>
          <p:cNvCxnSpPr/>
          <p:nvPr/>
        </p:nvCxnSpPr>
        <p:spPr>
          <a:xfrm flipV="1">
            <a:off x="4828675" y="1842448"/>
            <a:ext cx="0" cy="4804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92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514350" y="2194560"/>
            <a:ext cx="3974523" cy="4024125"/>
          </a:xfrm>
        </p:spPr>
        <p:txBody>
          <a:bodyPr>
            <a:normAutofit fontScale="77500" lnSpcReduction="20000"/>
          </a:bodyPr>
          <a:lstStyle/>
          <a:p>
            <a:pPr>
              <a:lnSpc>
                <a:spcPts val="2000"/>
              </a:lnSpc>
              <a:spcBef>
                <a:spcPts val="0"/>
              </a:spcBef>
              <a:spcAft>
                <a:spcPts val="1000"/>
              </a:spcAft>
            </a:pPr>
            <a:r>
              <a:rPr lang="en-US" dirty="0" err="1" smtClean="0"/>
              <a:t>Visco</a:t>
            </a:r>
            <a:r>
              <a:rPr lang="en-US" dirty="0" smtClean="0"/>
              <a:t> fuse makes lots of sparks and burns at an average rate of 15.75 seconds per fuse</a:t>
            </a:r>
          </a:p>
          <a:p>
            <a:pPr>
              <a:lnSpc>
                <a:spcPts val="2000"/>
              </a:lnSpc>
              <a:spcBef>
                <a:spcPts val="0"/>
              </a:spcBef>
              <a:spcAft>
                <a:spcPts val="1000"/>
              </a:spcAft>
            </a:pPr>
            <a:r>
              <a:rPr lang="en-US" dirty="0" smtClean="0"/>
              <a:t>Flying Fish fuse </a:t>
            </a:r>
            <a:r>
              <a:rPr lang="en-US" dirty="0"/>
              <a:t>makes </a:t>
            </a:r>
            <a:r>
              <a:rPr lang="en-US" dirty="0" smtClean="0"/>
              <a:t>purple </a:t>
            </a:r>
            <a:r>
              <a:rPr lang="en-US" dirty="0"/>
              <a:t>sparks and burns at an average rate of </a:t>
            </a:r>
            <a:r>
              <a:rPr lang="en-US" dirty="0" smtClean="0"/>
              <a:t>20.75 seconds </a:t>
            </a:r>
            <a:r>
              <a:rPr lang="en-US" dirty="0"/>
              <a:t>per fuse</a:t>
            </a:r>
          </a:p>
          <a:p>
            <a:pPr>
              <a:lnSpc>
                <a:spcPts val="2000"/>
              </a:lnSpc>
              <a:spcBef>
                <a:spcPts val="0"/>
              </a:spcBef>
              <a:spcAft>
                <a:spcPts val="1000"/>
              </a:spcAft>
            </a:pPr>
            <a:r>
              <a:rPr lang="en-US" dirty="0" smtClean="0"/>
              <a:t>String fuse fails to stay lit and never completely burns without being re-lit.</a:t>
            </a:r>
          </a:p>
          <a:p>
            <a:pPr>
              <a:lnSpc>
                <a:spcPts val="2000"/>
              </a:lnSpc>
              <a:spcBef>
                <a:spcPts val="0"/>
              </a:spcBef>
              <a:spcAft>
                <a:spcPts val="1000"/>
              </a:spcAft>
            </a:pPr>
            <a:r>
              <a:rPr lang="en-US" dirty="0" smtClean="0"/>
              <a:t>Home made fuse burns slowly but eventually burned completely.  Average burn rate was 901 seconds per fuse.</a:t>
            </a:r>
          </a:p>
        </p:txBody>
      </p:sp>
      <p:graphicFrame>
        <p:nvGraphicFramePr>
          <p:cNvPr id="4" name="Table 3"/>
          <p:cNvGraphicFramePr>
            <a:graphicFrameLocks noGrp="1"/>
          </p:cNvGraphicFramePr>
          <p:nvPr>
            <p:extLst>
              <p:ext uri="{D42A27DB-BD31-4B8C-83A1-F6EECF244321}">
                <p14:modId xmlns:p14="http://schemas.microsoft.com/office/powerpoint/2010/main" val="2236690009"/>
              </p:ext>
            </p:extLst>
          </p:nvPr>
        </p:nvGraphicFramePr>
        <p:xfrm>
          <a:off x="4725177" y="1931319"/>
          <a:ext cx="4144490" cy="4049487"/>
        </p:xfrm>
        <a:graphic>
          <a:graphicData uri="http://schemas.openxmlformats.org/drawingml/2006/table">
            <a:tbl>
              <a:tblPr firstRow="1" bandRow="1">
                <a:tableStyleId>{5C22544A-7EE6-4342-B048-85BDC9FD1C3A}</a:tableStyleId>
              </a:tblPr>
              <a:tblGrid>
                <a:gridCol w="828898"/>
                <a:gridCol w="828898"/>
                <a:gridCol w="828898"/>
                <a:gridCol w="828898"/>
                <a:gridCol w="828898"/>
              </a:tblGrid>
              <a:tr h="1564471">
                <a:tc>
                  <a:txBody>
                    <a:bodyPr/>
                    <a:lstStyle/>
                    <a:p>
                      <a:endParaRPr lang="en-US" b="1" dirty="0"/>
                    </a:p>
                  </a:txBody>
                  <a:tcPr/>
                </a:tc>
                <a:tc>
                  <a:txBody>
                    <a:bodyPr/>
                    <a:lstStyle/>
                    <a:p>
                      <a:r>
                        <a:rPr lang="en-US" b="1" dirty="0" err="1" smtClean="0"/>
                        <a:t>Visco</a:t>
                      </a:r>
                      <a:endParaRPr lang="en-US" b="1" dirty="0"/>
                    </a:p>
                  </a:txBody>
                  <a:tcPr vert="vert270" anchor="ctr"/>
                </a:tc>
                <a:tc>
                  <a:txBody>
                    <a:bodyPr/>
                    <a:lstStyle/>
                    <a:p>
                      <a:r>
                        <a:rPr lang="en-US" b="1" dirty="0" smtClean="0"/>
                        <a:t>Flying Fish</a:t>
                      </a:r>
                      <a:endParaRPr lang="en-US" b="1" dirty="0"/>
                    </a:p>
                  </a:txBody>
                  <a:tcPr vert="vert270" anchor="ctr"/>
                </a:tc>
                <a:tc>
                  <a:txBody>
                    <a:bodyPr/>
                    <a:lstStyle/>
                    <a:p>
                      <a:r>
                        <a:rPr lang="en-US" b="1" dirty="0" smtClean="0"/>
                        <a:t>String</a:t>
                      </a:r>
                      <a:endParaRPr lang="en-US" b="1" dirty="0"/>
                    </a:p>
                  </a:txBody>
                  <a:tcPr vert="vert270" anchor="ctr"/>
                </a:tc>
                <a:tc>
                  <a:txBody>
                    <a:bodyPr/>
                    <a:lstStyle/>
                    <a:p>
                      <a:r>
                        <a:rPr lang="en-US" b="1" dirty="0" smtClean="0"/>
                        <a:t>Home Made</a:t>
                      </a:r>
                      <a:endParaRPr lang="en-US" b="1" dirty="0"/>
                    </a:p>
                  </a:txBody>
                  <a:tcPr vert="vert270" anchor="ctr"/>
                </a:tc>
              </a:tr>
              <a:tr h="621254">
                <a:tc>
                  <a:txBody>
                    <a:bodyPr/>
                    <a:lstStyle/>
                    <a:p>
                      <a:r>
                        <a:rPr lang="en-US" b="1" dirty="0" smtClean="0"/>
                        <a:t>Test 1</a:t>
                      </a:r>
                      <a:endParaRPr lang="en-US" b="1" dirty="0"/>
                    </a:p>
                  </a:txBody>
                  <a:tcPr anchor="ctr"/>
                </a:tc>
                <a:tc>
                  <a:txBody>
                    <a:bodyPr/>
                    <a:lstStyle/>
                    <a:p>
                      <a:pPr algn="ctr"/>
                      <a:r>
                        <a:rPr lang="en-US" b="1" dirty="0" smtClean="0"/>
                        <a:t>17</a:t>
                      </a:r>
                      <a:endParaRPr lang="en-US" b="1" dirty="0"/>
                    </a:p>
                  </a:txBody>
                  <a:tcPr anchor="ctr"/>
                </a:tc>
                <a:tc>
                  <a:txBody>
                    <a:bodyPr/>
                    <a:lstStyle/>
                    <a:p>
                      <a:pPr algn="ctr"/>
                      <a:r>
                        <a:rPr lang="en-US" b="1" dirty="0" smtClean="0"/>
                        <a:t>22</a:t>
                      </a:r>
                      <a:endParaRPr lang="en-US" b="1" dirty="0"/>
                    </a:p>
                  </a:txBody>
                  <a:tcPr anchor="ctr"/>
                </a:tc>
                <a:tc>
                  <a:txBody>
                    <a:bodyPr/>
                    <a:lstStyle/>
                    <a:p>
                      <a:pPr algn="ctr"/>
                      <a:r>
                        <a:rPr lang="en-US" b="1" dirty="0" smtClean="0"/>
                        <a:t>N/A</a:t>
                      </a:r>
                      <a:endParaRPr lang="en-US" b="1" dirty="0"/>
                    </a:p>
                  </a:txBody>
                  <a:tcPr anchor="ctr"/>
                </a:tc>
                <a:tc>
                  <a:txBody>
                    <a:bodyPr/>
                    <a:lstStyle/>
                    <a:p>
                      <a:pPr algn="ctr"/>
                      <a:r>
                        <a:rPr lang="en-US" b="1" baseline="0" dirty="0" smtClean="0"/>
                        <a:t>901</a:t>
                      </a:r>
                      <a:endParaRPr lang="en-US" b="1" dirty="0"/>
                    </a:p>
                  </a:txBody>
                  <a:tcPr anchor="ctr"/>
                </a:tc>
              </a:tr>
              <a:tr h="621254">
                <a:tc>
                  <a:txBody>
                    <a:bodyPr/>
                    <a:lstStyle/>
                    <a:p>
                      <a:r>
                        <a:rPr lang="en-US" b="1" dirty="0" smtClean="0"/>
                        <a:t>Test 2</a:t>
                      </a:r>
                      <a:endParaRPr lang="en-US" b="1" dirty="0"/>
                    </a:p>
                  </a:txBody>
                  <a:tcPr anchor="ctr"/>
                </a:tc>
                <a:tc>
                  <a:txBody>
                    <a:bodyPr/>
                    <a:lstStyle/>
                    <a:p>
                      <a:pPr algn="ctr"/>
                      <a:r>
                        <a:rPr lang="en-US" b="1" dirty="0" smtClean="0"/>
                        <a:t>15</a:t>
                      </a:r>
                      <a:endParaRPr lang="en-US" b="1" dirty="0"/>
                    </a:p>
                  </a:txBody>
                  <a:tcPr anchor="ctr"/>
                </a:tc>
                <a:tc>
                  <a:txBody>
                    <a:bodyPr/>
                    <a:lstStyle/>
                    <a:p>
                      <a:pPr algn="ctr"/>
                      <a:r>
                        <a:rPr lang="en-US" b="1" dirty="0" smtClean="0"/>
                        <a:t>20</a:t>
                      </a:r>
                      <a:endParaRPr lang="en-US" b="1" dirty="0"/>
                    </a:p>
                  </a:txBody>
                  <a:tcPr anchor="ctr"/>
                </a:tc>
                <a:tc>
                  <a:txBody>
                    <a:bodyPr/>
                    <a:lstStyle/>
                    <a:p>
                      <a:pPr algn="ctr"/>
                      <a:r>
                        <a:rPr lang="en-US" b="1" dirty="0" smtClean="0"/>
                        <a:t>N/A</a:t>
                      </a:r>
                      <a:endParaRPr lang="en-US" b="1" dirty="0"/>
                    </a:p>
                  </a:txBody>
                  <a:tcPr anchor="ctr"/>
                </a:tc>
                <a:tc>
                  <a:txBody>
                    <a:bodyPr/>
                    <a:lstStyle/>
                    <a:p>
                      <a:pPr algn="ctr"/>
                      <a:r>
                        <a:rPr lang="en-US" b="1" dirty="0" smtClean="0"/>
                        <a:t>976</a:t>
                      </a:r>
                      <a:endParaRPr lang="en-US" b="1" dirty="0"/>
                    </a:p>
                  </a:txBody>
                  <a:tcPr anchor="ctr"/>
                </a:tc>
              </a:tr>
              <a:tr h="621254">
                <a:tc>
                  <a:txBody>
                    <a:bodyPr/>
                    <a:lstStyle/>
                    <a:p>
                      <a:r>
                        <a:rPr lang="en-US" b="1" dirty="0" smtClean="0"/>
                        <a:t>Test 3</a:t>
                      </a:r>
                      <a:endParaRPr lang="en-US" b="1" dirty="0"/>
                    </a:p>
                  </a:txBody>
                  <a:tcPr anchor="ctr"/>
                </a:tc>
                <a:tc>
                  <a:txBody>
                    <a:bodyPr/>
                    <a:lstStyle/>
                    <a:p>
                      <a:pPr algn="ctr"/>
                      <a:r>
                        <a:rPr lang="en-US" b="1" dirty="0" smtClean="0"/>
                        <a:t>15</a:t>
                      </a:r>
                      <a:endParaRPr lang="en-US" b="1" dirty="0"/>
                    </a:p>
                  </a:txBody>
                  <a:tcPr anchor="ctr"/>
                </a:tc>
                <a:tc>
                  <a:txBody>
                    <a:bodyPr/>
                    <a:lstStyle/>
                    <a:p>
                      <a:pPr algn="ctr"/>
                      <a:r>
                        <a:rPr lang="en-US" b="1" dirty="0" smtClean="0"/>
                        <a:t>21</a:t>
                      </a:r>
                      <a:endParaRPr lang="en-US" b="1" dirty="0"/>
                    </a:p>
                  </a:txBody>
                  <a:tcPr anchor="ctr"/>
                </a:tc>
                <a:tc>
                  <a:txBody>
                    <a:bodyPr/>
                    <a:lstStyle/>
                    <a:p>
                      <a:pPr algn="ctr"/>
                      <a:r>
                        <a:rPr lang="en-US" b="1" dirty="0" smtClean="0"/>
                        <a:t>N/A</a:t>
                      </a:r>
                      <a:endParaRPr lang="en-US" b="1" dirty="0"/>
                    </a:p>
                  </a:txBody>
                  <a:tcPr anchor="ctr"/>
                </a:tc>
                <a:tc>
                  <a:txBody>
                    <a:bodyPr/>
                    <a:lstStyle/>
                    <a:p>
                      <a:pPr algn="ctr"/>
                      <a:r>
                        <a:rPr lang="en-US" b="1" dirty="0" smtClean="0"/>
                        <a:t>888</a:t>
                      </a:r>
                      <a:endParaRPr lang="en-US" b="1" dirty="0"/>
                    </a:p>
                  </a:txBody>
                  <a:tcPr anchor="ctr"/>
                </a:tc>
              </a:tr>
              <a:tr h="621254">
                <a:tc>
                  <a:txBody>
                    <a:bodyPr/>
                    <a:lstStyle/>
                    <a:p>
                      <a:r>
                        <a:rPr lang="en-US" b="1" dirty="0" smtClean="0"/>
                        <a:t>Test 4</a:t>
                      </a:r>
                      <a:endParaRPr lang="en-US" b="1" dirty="0"/>
                    </a:p>
                  </a:txBody>
                  <a:tcPr anchor="ctr"/>
                </a:tc>
                <a:tc>
                  <a:txBody>
                    <a:bodyPr/>
                    <a:lstStyle/>
                    <a:p>
                      <a:pPr algn="ctr"/>
                      <a:r>
                        <a:rPr lang="en-US" b="1" dirty="0" smtClean="0"/>
                        <a:t>16</a:t>
                      </a:r>
                      <a:endParaRPr lang="en-US" b="1" dirty="0"/>
                    </a:p>
                  </a:txBody>
                  <a:tcPr anchor="ctr"/>
                </a:tc>
                <a:tc>
                  <a:txBody>
                    <a:bodyPr/>
                    <a:lstStyle/>
                    <a:p>
                      <a:pPr algn="ctr"/>
                      <a:r>
                        <a:rPr lang="en-US" b="1" dirty="0" smtClean="0"/>
                        <a:t>20</a:t>
                      </a:r>
                      <a:endParaRPr lang="en-US" b="1" dirty="0"/>
                    </a:p>
                  </a:txBody>
                  <a:tcPr anchor="ctr"/>
                </a:tc>
                <a:tc>
                  <a:txBody>
                    <a:bodyPr/>
                    <a:lstStyle/>
                    <a:p>
                      <a:pPr algn="ctr"/>
                      <a:r>
                        <a:rPr lang="en-US" b="1" dirty="0" smtClean="0"/>
                        <a:t>N/A</a:t>
                      </a:r>
                      <a:endParaRPr lang="en-US" b="1" dirty="0"/>
                    </a:p>
                  </a:txBody>
                  <a:tcPr anchor="ctr"/>
                </a:tc>
                <a:tc>
                  <a:txBody>
                    <a:bodyPr/>
                    <a:lstStyle/>
                    <a:p>
                      <a:pPr algn="ctr"/>
                      <a:r>
                        <a:rPr lang="en-US" b="1" dirty="0" smtClean="0"/>
                        <a:t>839</a:t>
                      </a:r>
                      <a:endParaRPr lang="en-US" b="1" dirty="0"/>
                    </a:p>
                  </a:txBody>
                  <a:tcPr anchor="ctr"/>
                </a:tc>
              </a:tr>
            </a:tbl>
          </a:graphicData>
        </a:graphic>
      </p:graphicFrame>
      <p:sp>
        <p:nvSpPr>
          <p:cNvPr id="5" name="TextBox 4"/>
          <p:cNvSpPr txBox="1"/>
          <p:nvPr/>
        </p:nvSpPr>
        <p:spPr>
          <a:xfrm>
            <a:off x="4776717" y="5983701"/>
            <a:ext cx="1645002" cy="307777"/>
          </a:xfrm>
          <a:prstGeom prst="rect">
            <a:avLst/>
          </a:prstGeom>
          <a:noFill/>
        </p:spPr>
        <p:txBody>
          <a:bodyPr wrap="none" rtlCol="0">
            <a:spAutoFit/>
          </a:bodyPr>
          <a:lstStyle/>
          <a:p>
            <a:r>
              <a:rPr lang="en-US" sz="1400" b="1" dirty="0" smtClean="0"/>
              <a:t>Times in seconds</a:t>
            </a:r>
            <a:endParaRPr lang="en-US" sz="1400" b="1" dirty="0"/>
          </a:p>
        </p:txBody>
      </p:sp>
    </p:spTree>
    <p:extLst>
      <p:ext uri="{BB962C8B-B14F-4D97-AF65-F5344CB8AC3E}">
        <p14:creationId xmlns:p14="http://schemas.microsoft.com/office/powerpoint/2010/main" val="3699660228"/>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527</TotalTime>
  <Words>634</Words>
  <Application>Microsoft Office PowerPoint</Application>
  <PresentationFormat>On-screen Show (4:3)</PresentationFormat>
  <Paragraphs>111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Vapor Trail</vt:lpstr>
      <vt:lpstr>How fast fuses burn</vt:lpstr>
      <vt:lpstr>Background Research</vt:lpstr>
      <vt:lpstr>Hypothesis</vt:lpstr>
      <vt:lpstr>Materials</vt:lpstr>
      <vt:lpstr>Procedure: Fuse Construction</vt:lpstr>
      <vt:lpstr>Procedure: Fuse Construction</vt:lpstr>
      <vt:lpstr>Procedure: Test process</vt:lpstr>
      <vt:lpstr>Procedure: test process</vt:lpstr>
      <vt:lpstr>Data</vt:lpstr>
      <vt:lpstr>Analysis</vt:lpstr>
      <vt:lpstr>Conclusion</vt:lpstr>
      <vt:lpstr>Application and Further explorations</vt:lpstr>
      <vt:lpstr>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fast fuses burn</dc:title>
  <dc:creator>Warren Fusco</dc:creator>
  <cp:lastModifiedBy>panda</cp:lastModifiedBy>
  <cp:revision>55</cp:revision>
  <cp:lastPrinted>2015-01-16T02:40:49Z</cp:lastPrinted>
  <dcterms:created xsi:type="dcterms:W3CDTF">2014-11-25T16:32:12Z</dcterms:created>
  <dcterms:modified xsi:type="dcterms:W3CDTF">2015-01-19T19:53:52Z</dcterms:modified>
</cp:coreProperties>
</file>