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73" r:id="rId8"/>
    <p:sldId id="276" r:id="rId9"/>
    <p:sldId id="277" r:id="rId10"/>
    <p:sldId id="274" r:id="rId11"/>
    <p:sldId id="262" r:id="rId12"/>
    <p:sldId id="269" r:id="rId13"/>
    <p:sldId id="275" r:id="rId14"/>
    <p:sldId id="270" r:id="rId15"/>
    <p:sldId id="278" r:id="rId16"/>
    <p:sldId id="271" r:id="rId17"/>
    <p:sldId id="272" r:id="rId1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AE226C-7111-42F5-884C-705252C4071F}">
          <p14:sldIdLst>
            <p14:sldId id="256"/>
            <p14:sldId id="257"/>
            <p14:sldId id="258"/>
            <p14:sldId id="259"/>
            <p14:sldId id="260"/>
            <p14:sldId id="261"/>
            <p14:sldId id="273"/>
            <p14:sldId id="276"/>
            <p14:sldId id="277"/>
          </p14:sldIdLst>
        </p14:section>
        <p14:section name="Untitled Section" id="{74AD4CE2-7A96-4868-9B8D-E8DF188C5397}">
          <p14:sldIdLst>
            <p14:sldId id="274"/>
            <p14:sldId id="262"/>
            <p14:sldId id="269"/>
            <p14:sldId id="275"/>
            <p14:sldId id="270"/>
            <p14:sldId id="278"/>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34" autoAdjust="0"/>
    <p:restoredTop sz="94660"/>
  </p:normalViewPr>
  <p:slideViewPr>
    <p:cSldViewPr snapToGrid="0">
      <p:cViewPr>
        <p:scale>
          <a:sx n="83" d="100"/>
          <a:sy n="83" d="100"/>
        </p:scale>
        <p:origin x="92" y="328"/>
      </p:cViewPr>
      <p:guideLst/>
    </p:cSldViewPr>
  </p:slideViewPr>
  <p:notesTextViewPr>
    <p:cViewPr>
      <p:scale>
        <a:sx n="1" d="1"/>
        <a:sy n="1" d="1"/>
      </p:scale>
      <p:origin x="0" y="0"/>
    </p:cViewPr>
  </p:notesTextViewPr>
  <p:sorterViewPr>
    <p:cViewPr>
      <p:scale>
        <a:sx n="100" d="100"/>
        <a:sy n="100" d="100"/>
      </p:scale>
      <p:origin x="0" y="-1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8th grade scores</a:t>
            </a: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Hardcopy</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Fiction</c:v>
                </c:pt>
                <c:pt idx="1">
                  <c:v>Non-Fiction</c:v>
                </c:pt>
                <c:pt idx="2">
                  <c:v>Textbook</c:v>
                </c:pt>
              </c:strCache>
            </c:strRef>
          </c:cat>
          <c:val>
            <c:numRef>
              <c:f>Sheet1!$B$2:$B$4</c:f>
              <c:numCache>
                <c:formatCode>General</c:formatCode>
                <c:ptCount val="3"/>
                <c:pt idx="0">
                  <c:v>2.5299999999999998</c:v>
                </c:pt>
                <c:pt idx="1">
                  <c:v>4.7699999999999996</c:v>
                </c:pt>
                <c:pt idx="2">
                  <c:v>5.28</c:v>
                </c:pt>
              </c:numCache>
            </c:numRef>
          </c:val>
        </c:ser>
        <c:ser>
          <c:idx val="1"/>
          <c:order val="1"/>
          <c:tx>
            <c:strRef>
              <c:f>Sheet1!$C$1</c:f>
              <c:strCache>
                <c:ptCount val="1"/>
                <c:pt idx="0">
                  <c:v>Electronic</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Fiction</c:v>
                </c:pt>
                <c:pt idx="1">
                  <c:v>Non-Fiction</c:v>
                </c:pt>
                <c:pt idx="2">
                  <c:v>Textbook</c:v>
                </c:pt>
              </c:strCache>
            </c:strRef>
          </c:cat>
          <c:val>
            <c:numRef>
              <c:f>Sheet1!$C$2:$C$4</c:f>
              <c:numCache>
                <c:formatCode>General</c:formatCode>
                <c:ptCount val="3"/>
                <c:pt idx="0">
                  <c:v>1.82</c:v>
                </c:pt>
                <c:pt idx="1">
                  <c:v>3.43</c:v>
                </c:pt>
                <c:pt idx="2">
                  <c:v>5.31</c:v>
                </c:pt>
              </c:numCache>
            </c:numRef>
          </c:val>
        </c:ser>
        <c:dLbls>
          <c:dLblPos val="outEnd"/>
          <c:showLegendKey val="0"/>
          <c:showVal val="1"/>
          <c:showCatName val="0"/>
          <c:showSerName val="0"/>
          <c:showPercent val="0"/>
          <c:showBubbleSize val="0"/>
        </c:dLbls>
        <c:gapWidth val="444"/>
        <c:overlap val="-90"/>
        <c:axId val="273442752"/>
        <c:axId val="273439224"/>
      </c:barChart>
      <c:catAx>
        <c:axId val="273442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Genre of Book</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73439224"/>
        <c:crosses val="autoZero"/>
        <c:auto val="1"/>
        <c:lblAlgn val="ctr"/>
        <c:lblOffset val="100"/>
        <c:noMultiLvlLbl val="0"/>
      </c:catAx>
      <c:valAx>
        <c:axId val="273439224"/>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Number Correct</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734427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7th grade scores</a:t>
            </a: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hardcopy</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Fiction</c:v>
                </c:pt>
                <c:pt idx="1">
                  <c:v>Non-Fiction</c:v>
                </c:pt>
                <c:pt idx="2">
                  <c:v>Textbook</c:v>
                </c:pt>
              </c:strCache>
            </c:strRef>
          </c:cat>
          <c:val>
            <c:numRef>
              <c:f>Sheet1!$B$2:$B$4</c:f>
              <c:numCache>
                <c:formatCode>General</c:formatCode>
                <c:ptCount val="3"/>
                <c:pt idx="0">
                  <c:v>2.13</c:v>
                </c:pt>
                <c:pt idx="1">
                  <c:v>4.71</c:v>
                </c:pt>
                <c:pt idx="2">
                  <c:v>5.5</c:v>
                </c:pt>
              </c:numCache>
            </c:numRef>
          </c:val>
        </c:ser>
        <c:ser>
          <c:idx val="1"/>
          <c:order val="1"/>
          <c:tx>
            <c:strRef>
              <c:f>Sheet1!$C$1</c:f>
              <c:strCache>
                <c:ptCount val="1"/>
                <c:pt idx="0">
                  <c:v>Electronic</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Fiction</c:v>
                </c:pt>
                <c:pt idx="1">
                  <c:v>Non-Fiction</c:v>
                </c:pt>
                <c:pt idx="2">
                  <c:v>Textbook</c:v>
                </c:pt>
              </c:strCache>
            </c:strRef>
          </c:cat>
          <c:val>
            <c:numRef>
              <c:f>Sheet1!$C$2:$C$4</c:f>
              <c:numCache>
                <c:formatCode>General</c:formatCode>
                <c:ptCount val="3"/>
                <c:pt idx="0">
                  <c:v>1.54</c:v>
                </c:pt>
                <c:pt idx="1">
                  <c:v>3</c:v>
                </c:pt>
                <c:pt idx="2">
                  <c:v>5.38</c:v>
                </c:pt>
              </c:numCache>
            </c:numRef>
          </c:val>
        </c:ser>
        <c:dLbls>
          <c:dLblPos val="outEnd"/>
          <c:showLegendKey val="0"/>
          <c:showVal val="1"/>
          <c:showCatName val="0"/>
          <c:showSerName val="0"/>
          <c:showPercent val="0"/>
          <c:showBubbleSize val="0"/>
        </c:dLbls>
        <c:gapWidth val="444"/>
        <c:overlap val="-90"/>
        <c:axId val="273438440"/>
        <c:axId val="273444712"/>
      </c:barChart>
      <c:catAx>
        <c:axId val="273438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Genre of Book</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73444712"/>
        <c:crosses val="autoZero"/>
        <c:auto val="1"/>
        <c:lblAlgn val="ctr"/>
        <c:lblOffset val="100"/>
        <c:noMultiLvlLbl val="0"/>
      </c:catAx>
      <c:valAx>
        <c:axId val="273444712"/>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Number Correct</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734384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Averages For All Grades</a:t>
            </a: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Hardcopy</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Fiction</c:v>
                </c:pt>
                <c:pt idx="1">
                  <c:v>Non-fiction</c:v>
                </c:pt>
                <c:pt idx="2">
                  <c:v>Textbook</c:v>
                </c:pt>
              </c:strCache>
            </c:strRef>
          </c:cat>
          <c:val>
            <c:numRef>
              <c:f>Sheet1!$B$2:$B$4</c:f>
              <c:numCache>
                <c:formatCode>General</c:formatCode>
                <c:ptCount val="3"/>
                <c:pt idx="0">
                  <c:v>2.5299999999999998</c:v>
                </c:pt>
                <c:pt idx="1">
                  <c:v>4.7699999999999996</c:v>
                </c:pt>
                <c:pt idx="2">
                  <c:v>5.4</c:v>
                </c:pt>
              </c:numCache>
            </c:numRef>
          </c:val>
        </c:ser>
        <c:ser>
          <c:idx val="1"/>
          <c:order val="1"/>
          <c:tx>
            <c:strRef>
              <c:f>Sheet1!$C$1</c:f>
              <c:strCache>
                <c:ptCount val="1"/>
                <c:pt idx="0">
                  <c:v>Electronic</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Fiction</c:v>
                </c:pt>
                <c:pt idx="1">
                  <c:v>Non-fiction</c:v>
                </c:pt>
                <c:pt idx="2">
                  <c:v>Textbook</c:v>
                </c:pt>
              </c:strCache>
            </c:strRef>
          </c:cat>
          <c:val>
            <c:numRef>
              <c:f>Sheet1!$C$2:$C$4</c:f>
              <c:numCache>
                <c:formatCode>General</c:formatCode>
                <c:ptCount val="3"/>
                <c:pt idx="0">
                  <c:v>1.82</c:v>
                </c:pt>
                <c:pt idx="1">
                  <c:v>3.43</c:v>
                </c:pt>
                <c:pt idx="2">
                  <c:v>5.31</c:v>
                </c:pt>
              </c:numCache>
            </c:numRef>
          </c:val>
        </c:ser>
        <c:dLbls>
          <c:dLblPos val="outEnd"/>
          <c:showLegendKey val="0"/>
          <c:showVal val="1"/>
          <c:showCatName val="0"/>
          <c:showSerName val="0"/>
          <c:showPercent val="0"/>
          <c:showBubbleSize val="0"/>
        </c:dLbls>
        <c:gapWidth val="444"/>
        <c:overlap val="-90"/>
        <c:axId val="273442360"/>
        <c:axId val="273440008"/>
      </c:barChart>
      <c:catAx>
        <c:axId val="273442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Genre of Book</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73440008"/>
        <c:crosses val="autoZero"/>
        <c:auto val="1"/>
        <c:lblAlgn val="ctr"/>
        <c:lblOffset val="100"/>
        <c:noMultiLvlLbl val="0"/>
      </c:catAx>
      <c:valAx>
        <c:axId val="273440008"/>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Number Correct</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734423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917C2A49-B25A-484B-8CE7-252CCC8AFBAB}" type="datetimeFigureOut">
              <a:rPr lang="en-US" smtClean="0"/>
              <a:t>1/19/2015</a:t>
            </a:fld>
            <a:endParaRPr lang="en-US" dirty="0"/>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19B9CFBE-D850-4FC5-BE6F-727C505EBBC2}" type="slidenum">
              <a:rPr lang="en-US" smtClean="0"/>
              <a:t>‹#›</a:t>
            </a:fld>
            <a:endParaRPr lang="en-US" dirty="0"/>
          </a:p>
        </p:txBody>
      </p:sp>
    </p:spTree>
    <p:extLst>
      <p:ext uri="{BB962C8B-B14F-4D97-AF65-F5344CB8AC3E}">
        <p14:creationId xmlns:p14="http://schemas.microsoft.com/office/powerpoint/2010/main" val="6317676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1-18T14:51:56.51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22E6D060-D823-4662-8F46-6AB50BD08379}" emma:medium="tactile" emma:mode="ink">
          <msink:context xmlns:msink="http://schemas.microsoft.com/ink/2010/main" type="writingRegion" rotatedBoundingBox="34028,7887 35100,7887 35100,8159 34028,8159"/>
        </emma:interpretation>
      </emma:emma>
    </inkml:annotationXML>
    <inkml:traceGroup>
      <inkml:annotationXML>
        <emma:emma xmlns:emma="http://www.w3.org/2003/04/emma" version="1.0">
          <emma:interpretation id="{8890018B-F1C6-4887-9DD4-3CD14A185C4F}" emma:medium="tactile" emma:mode="ink">
            <msink:context xmlns:msink="http://schemas.microsoft.com/ink/2010/main" type="paragraph" rotatedBoundingBox="34028,7887 35100,7887 35100,8159 34028,8159" alignmentLevel="1"/>
          </emma:interpretation>
        </emma:emma>
      </inkml:annotationXML>
      <inkml:traceGroup>
        <inkml:annotationXML>
          <emma:emma xmlns:emma="http://www.w3.org/2003/04/emma" version="1.0">
            <emma:interpretation id="{413F73A6-A1AF-40AD-AD3B-85EB65A28865}" emma:medium="tactile" emma:mode="ink">
              <msink:context xmlns:msink="http://schemas.microsoft.com/ink/2010/main" type="line" rotatedBoundingBox="34028,7887 35100,7887 35100,8159 34028,8159"/>
            </emma:interpretation>
          </emma:emma>
        </inkml:annotationXML>
        <inkml:traceGroup>
          <inkml:annotationXML>
            <emma:emma xmlns:emma="http://www.w3.org/2003/04/emma" version="1.0">
              <emma:interpretation id="{C1A63253-68A3-4D41-8D14-775A74FD9ED8}" emma:medium="tactile" emma:mode="ink">
                <msink:context xmlns:msink="http://schemas.microsoft.com/ink/2010/main" type="inkWord" rotatedBoundingBox="34028,7887 35100,7887 35100,8159 34028,8159"/>
              </emma:interpretation>
            </emma:emma>
          </inkml:annotationXML>
          <inkml:trace contextRef="#ctx0" brushRef="#br0">3700 370 35 0,'-36'28'17'0,"-4"15"-20"0,27-35 35 15,0 16-31-15,-1-1 0 0,1 9-3 16,4-1 1-16,0-3-7 15,9-9 0-15,9 1-2 16,4-4 0-16</inkml:trace>
          <inkml:trace contextRef="#ctx0" brushRef="#br0" timeOffset="15.625">3735 406 28 0,'-22'23'14'0,"9"17"-8"16,13-36 25-16,0-1-28 16,0 5 0-16,4 4 0 15,5 8 0-15,4 0-4 16,0-5 1-16,1-3 3 16,8 0 1-16,4-4-2 15,1 0 1-15,-5-4 1 0,5-4 0 16,-5 4 0-16,4-4 0 15,1 3-1-15,0 5 1 16,8 4 1-16,5-8 0 16,-5 4-1-16,23-4 1 15,4-4 0-15,-4 0 0 16,300 0-10-16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1-18T14:49:06.49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47D18244-0C83-4558-BDAA-74B452958D6C}" emma:medium="tactile" emma:mode="ink">
          <msink:context xmlns:msink="http://schemas.microsoft.com/ink/2010/main" type="writingRegion" rotatedBoundingBox="6787,10526 6818,10526 6818,10557 6787,10557"/>
        </emma:interpretation>
      </emma:emma>
    </inkml:annotationXML>
    <inkml:traceGroup>
      <inkml:annotationXML>
        <emma:emma xmlns:emma="http://www.w3.org/2003/04/emma" version="1.0">
          <emma:interpretation id="{9E7C0422-255C-494D-BE35-DC417476E612}" emma:medium="tactile" emma:mode="ink">
            <msink:context xmlns:msink="http://schemas.microsoft.com/ink/2010/main" type="paragraph" rotatedBoundingBox="6787,10526 6818,10526 6818,10557 6787,10557" alignmentLevel="1"/>
          </emma:interpretation>
        </emma:emma>
      </inkml:annotationXML>
      <inkml:traceGroup>
        <inkml:annotationXML>
          <emma:emma xmlns:emma="http://www.w3.org/2003/04/emma" version="1.0">
            <emma:interpretation id="{42EEE1CA-F946-4EC6-94A6-3CC35170525D}" emma:medium="tactile" emma:mode="ink">
              <msink:context xmlns:msink="http://schemas.microsoft.com/ink/2010/main" type="line" rotatedBoundingBox="6787,10526 6818,10526 6818,10557 6787,10557"/>
            </emma:interpretation>
          </emma:emma>
        </inkml:annotationXML>
        <inkml:traceGroup>
          <inkml:annotationXML>
            <emma:emma xmlns:emma="http://www.w3.org/2003/04/emma" version="1.0">
              <emma:interpretation id="{FBA1625A-DE95-42F3-8D26-ABC9E40E1AF0}" emma:medium="tactile" emma:mode="ink">
                <msink:context xmlns:msink="http://schemas.microsoft.com/ink/2010/main" type="inkWord" rotatedBoundingBox="6787,10526 6818,10526 6818,10557 6787,10557"/>
              </emma:interpretation>
            </emma:emma>
          </inkml:annotationXML>
          <inkml:trace contextRef="#ctx0" brushRef="#br0">1997 1552 8 0,'-31'7'4'0,"31"13"-11"0,4-16 4 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1-18T14:59:39.856"/>
    </inkml:context>
    <inkml:brush xml:id="br0">
      <inkml:brushProperty name="width" value="0.07" units="cm"/>
      <inkml:brushProperty name="height" value="0.07" units="cm"/>
      <inkml:brushProperty name="color" value="#ED1C24"/>
      <inkml:brushProperty name="fitToCurve" value="1"/>
    </inkml:brush>
  </inkml:definitions>
  <inkml:trace contextRef="#ctx0" brushRef="#br0">0 46 49 0,'9'-31'24'0,"9"15"-34"16,-18 16 52-16,0 4-42 16,0 12 0-16,0 3-7 15,0 1 0-15,4 8-3 16,-8-1 1-16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1-18T14:59:39.85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1A049BD-5FAE-4C10-8A10-EE413F5E1B18}" emma:medium="tactile" emma:mode="ink">
          <msink:context xmlns:msink="http://schemas.microsoft.com/ink/2010/main" type="writingRegion" rotatedBoundingBox="25345,6245 25376,6245 25376,6359 25345,6359"/>
        </emma:interpretation>
      </emma:emma>
    </inkml:annotationXML>
    <inkml:traceGroup>
      <inkml:annotationXML>
        <emma:emma xmlns:emma="http://www.w3.org/2003/04/emma" version="1.0">
          <emma:interpretation id="{94C4855E-9359-4C0A-8304-EA178817DA24}" emma:medium="tactile" emma:mode="ink">
            <msink:context xmlns:msink="http://schemas.microsoft.com/ink/2010/main" type="paragraph" rotatedBoundingBox="25345,6245 25376,6245 25376,6359 25345,6359" alignmentLevel="1"/>
          </emma:interpretation>
        </emma:emma>
      </inkml:annotationXML>
      <inkml:traceGroup>
        <inkml:annotationXML>
          <emma:emma xmlns:emma="http://www.w3.org/2003/04/emma" version="1.0">
            <emma:interpretation id="{02908A48-ADF5-46CD-849F-9A12F852076B}" emma:medium="tactile" emma:mode="ink">
              <msink:context xmlns:msink="http://schemas.microsoft.com/ink/2010/main" type="line" rotatedBoundingBox="25345,6245 25376,6245 25376,6359 25345,6359"/>
            </emma:interpretation>
          </emma:emma>
        </inkml:annotationXML>
        <inkml:traceGroup>
          <inkml:annotationXML>
            <emma:emma xmlns:emma="http://www.w3.org/2003/04/emma" version="1.0">
              <emma:interpretation id="{B8816C29-2857-486B-B954-26DEF22AD11E}" emma:medium="tactile" emma:mode="ink">
                <msink:context xmlns:msink="http://schemas.microsoft.com/ink/2010/main" type="inkWord" rotatedBoundingBox="25345,6245 25376,6245 25376,6359 25345,6359"/>
              </emma:interpretation>
            </emma:emma>
          </inkml:annotationXML>
          <inkml:trace contextRef="#ctx0" brushRef="#br0">0 46 49 0,'9'-31'24'0,"9"15"-34"16,-18 16 52-16,0 4-42 16,0 12 0-16,0 3-7 15,0 1 0-15,4 8-3 16,-8-1 1-16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82E3466-AE50-4104-BDCC-D3F1A3CAAEB8}" type="datetimeFigureOut">
              <a:rPr lang="en-US" smtClean="0"/>
              <a:t>1/19/2015</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FF3706B-3DF6-44BD-A19E-79D94EFCA995}" type="slidenum">
              <a:rPr lang="en-US" smtClean="0"/>
              <a:t>‹#›</a:t>
            </a:fld>
            <a:endParaRPr lang="en-US" dirty="0"/>
          </a:p>
        </p:txBody>
      </p:sp>
    </p:spTree>
    <p:extLst>
      <p:ext uri="{BB962C8B-B14F-4D97-AF65-F5344CB8AC3E}">
        <p14:creationId xmlns:p14="http://schemas.microsoft.com/office/powerpoint/2010/main" val="329092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3706B-3DF6-44BD-A19E-79D94EFCA995}" type="slidenum">
              <a:rPr lang="en-US" smtClean="0"/>
              <a:t>14</a:t>
            </a:fld>
            <a:endParaRPr lang="en-US" dirty="0"/>
          </a:p>
        </p:txBody>
      </p:sp>
    </p:spTree>
    <p:extLst>
      <p:ext uri="{BB962C8B-B14F-4D97-AF65-F5344CB8AC3E}">
        <p14:creationId xmlns:p14="http://schemas.microsoft.com/office/powerpoint/2010/main" val="110134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3706B-3DF6-44BD-A19E-79D94EFCA995}" type="slidenum">
              <a:rPr lang="en-US" smtClean="0"/>
              <a:t>15</a:t>
            </a:fld>
            <a:endParaRPr lang="en-US" dirty="0"/>
          </a:p>
        </p:txBody>
      </p:sp>
    </p:spTree>
    <p:extLst>
      <p:ext uri="{BB962C8B-B14F-4D97-AF65-F5344CB8AC3E}">
        <p14:creationId xmlns:p14="http://schemas.microsoft.com/office/powerpoint/2010/main" val="1791067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CC23C7-F7B6-4CA4-8354-6CEF5352D5AD}" type="datetime1">
              <a:rPr lang="en-US" smtClean="0"/>
              <a:t>1/19/2015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2408B4B-A8A2-4D91-BCA9-9D4A3662EEF1}"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94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F2B6D-4DCD-4D36-BA88-CF96DD13EC01}" type="datetime1">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408B4B-A8A2-4D91-BCA9-9D4A3662EEF1}" type="slidenum">
              <a:rPr lang="en-US" smtClean="0"/>
              <a:t>‹#›</a:t>
            </a:fld>
            <a:endParaRPr lang="en-US" dirty="0"/>
          </a:p>
        </p:txBody>
      </p:sp>
    </p:spTree>
    <p:extLst>
      <p:ext uri="{BB962C8B-B14F-4D97-AF65-F5344CB8AC3E}">
        <p14:creationId xmlns:p14="http://schemas.microsoft.com/office/powerpoint/2010/main" val="95528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C3E14-7493-4449-A340-23D3A805FD79}"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55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E0D46-2F75-4CAD-8D8C-3436155AB3D0}"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08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8DFE7-701C-4960-9831-0181D09149B6}"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spTree>
    <p:extLst>
      <p:ext uri="{BB962C8B-B14F-4D97-AF65-F5344CB8AC3E}">
        <p14:creationId xmlns:p14="http://schemas.microsoft.com/office/powerpoint/2010/main" val="17321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D2F43-D3C7-4D0F-9913-8753482E3562}"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560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EBA90-840B-4B4B-AE6B-77204E1C3F15}"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019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552EE-AE33-4B76-9F24-DA970D08A0B9}"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849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91CB29-CF7E-47C2-9D62-294AA7956398}"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42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31611" y="1996164"/>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257F5-33F9-4280-9B88-B7AFA2F00759}"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spTree>
    <p:extLst>
      <p:ext uri="{BB962C8B-B14F-4D97-AF65-F5344CB8AC3E}">
        <p14:creationId xmlns:p14="http://schemas.microsoft.com/office/powerpoint/2010/main" val="255306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FC1A1-8702-49BB-9496-E888CE781FFE}" type="datetime1">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408B4B-A8A2-4D91-BCA9-9D4A3662EEF1}"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34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19111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1DCAB0-0D64-40BF-8EBC-2905686D8FD7}" type="datetime1">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408B4B-A8A2-4D91-BCA9-9D4A3662EEF1}" type="slidenum">
              <a:rPr lang="en-US" smtClean="0"/>
              <a:t>‹#›</a:t>
            </a:fld>
            <a:endParaRPr lang="en-US" dirty="0"/>
          </a:p>
        </p:txBody>
      </p:sp>
    </p:spTree>
    <p:extLst>
      <p:ext uri="{BB962C8B-B14F-4D97-AF65-F5344CB8AC3E}">
        <p14:creationId xmlns:p14="http://schemas.microsoft.com/office/powerpoint/2010/main" val="25835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C077E2-4B52-4140-A40A-B3DEF90A9F4E}" type="datetime1">
              <a:rPr lang="en-US" smtClean="0"/>
              <a:t>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408B4B-A8A2-4D91-BCA9-9D4A3662EEF1}"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6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0F868-52F3-40AC-B676-3B94767311E1}" type="datetime1">
              <a:rPr lang="en-US" smtClean="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408B4B-A8A2-4D91-BCA9-9D4A3662EEF1}"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32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3E922-A7C5-48EB-B19C-B3F9ED61CAA1}" type="datetime1">
              <a:rPr lang="en-US" smtClean="0"/>
              <a:t>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408B4B-A8A2-4D91-BCA9-9D4A3662EEF1}" type="slidenum">
              <a:rPr lang="en-US" smtClean="0"/>
              <a:t>‹#›</a:t>
            </a:fld>
            <a:endParaRPr lang="en-US" dirty="0"/>
          </a:p>
        </p:txBody>
      </p:sp>
    </p:spTree>
    <p:extLst>
      <p:ext uri="{BB962C8B-B14F-4D97-AF65-F5344CB8AC3E}">
        <p14:creationId xmlns:p14="http://schemas.microsoft.com/office/powerpoint/2010/main" val="32198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7B35E-691F-4901-BD17-DE174C91A1F9}" type="datetime1">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408B4B-A8A2-4D91-BCA9-9D4A3662EEF1}"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42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7B55B-52AA-4486-9C72-CDB3213CE7B2}" type="datetime1">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408B4B-A8A2-4D91-BCA9-9D4A3662EEF1}" type="slidenum">
              <a:rPr lang="en-US" smtClean="0"/>
              <a:t>‹#›</a:t>
            </a:fld>
            <a:endParaRPr lang="en-US" dirty="0"/>
          </a:p>
        </p:txBody>
      </p:sp>
    </p:spTree>
    <p:extLst>
      <p:ext uri="{BB962C8B-B14F-4D97-AF65-F5344CB8AC3E}">
        <p14:creationId xmlns:p14="http://schemas.microsoft.com/office/powerpoint/2010/main" val="178747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774B64-51DE-465B-B049-40D080A67CE9}" type="datetime1">
              <a:rPr lang="en-US" smtClean="0"/>
              <a:t>1/19/2015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408B4B-A8A2-4D91-BCA9-9D4A3662EEF1}" type="slidenum">
              <a:rPr lang="en-US" smtClean="0"/>
              <a:t>‹#›</a:t>
            </a:fld>
            <a:endParaRPr lang="en-US" dirty="0"/>
          </a:p>
        </p:txBody>
      </p:sp>
    </p:spTree>
    <p:extLst>
      <p:ext uri="{BB962C8B-B14F-4D97-AF65-F5344CB8AC3E}">
        <p14:creationId xmlns:p14="http://schemas.microsoft.com/office/powerpoint/2010/main" val="62327639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gif"/><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em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0.gif"/><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gif"/><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Electronic Reader Versus Hardcopy</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By: Evan Bartle 8-1</a:t>
            </a:r>
            <a:endParaRPr lang="en-US" dirty="0"/>
          </a:p>
        </p:txBody>
      </p:sp>
      <p:sp>
        <p:nvSpPr>
          <p:cNvPr id="27" name="Slide Number Placeholder 26"/>
          <p:cNvSpPr>
            <a:spLocks noGrp="1"/>
          </p:cNvSpPr>
          <p:nvPr>
            <p:ph type="sldNum" sz="quarter" idx="12"/>
          </p:nvPr>
        </p:nvSpPr>
        <p:spPr/>
        <p:txBody>
          <a:bodyPr/>
          <a:lstStyle/>
          <a:p>
            <a:fld id="{82408B4B-A8A2-4D91-BCA9-9D4A3662EEF1}" type="slidenum">
              <a:rPr lang="en-US" smtClean="0"/>
              <a:t>1</a:t>
            </a:fld>
            <a:endParaRPr lang="en-US" dirty="0"/>
          </a:p>
        </p:txBody>
      </p:sp>
    </p:spTree>
    <p:extLst>
      <p:ext uri="{BB962C8B-B14F-4D97-AF65-F5344CB8AC3E}">
        <p14:creationId xmlns:p14="http://schemas.microsoft.com/office/powerpoint/2010/main" val="1906103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Analysis-Variation </a:t>
            </a:r>
            <a:endParaRPr lang="en-US"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3009641"/>
              </p:ext>
            </p:extLst>
          </p:nvPr>
        </p:nvGraphicFramePr>
        <p:xfrm>
          <a:off x="1003448" y="2573079"/>
          <a:ext cx="3848100" cy="3026735"/>
        </p:xfrm>
        <a:graphic>
          <a:graphicData uri="http://schemas.openxmlformats.org/drawingml/2006/table">
            <a:tbl>
              <a:tblPr/>
              <a:tblGrid>
                <a:gridCol w="1358900"/>
                <a:gridCol w="1066800"/>
                <a:gridCol w="673100"/>
                <a:gridCol w="749300"/>
              </a:tblGrid>
              <a:tr h="821658">
                <a:tc>
                  <a:txBody>
                    <a:bodyPr/>
                    <a:lstStyle/>
                    <a:p>
                      <a:pPr algn="l" fontAlgn="b"/>
                      <a:r>
                        <a:rPr lang="en-US" sz="1800" b="1" i="0" u="none" strike="noStrike" dirty="0">
                          <a:solidFill>
                            <a:srgbClr val="000000"/>
                          </a:solidFill>
                          <a:effectLst/>
                          <a:latin typeface="Calibri" panose="020F0502020204030204" pitchFamily="34" charset="0"/>
                        </a:rPr>
                        <a:t>Var of Total</a:t>
                      </a:r>
                    </a:p>
                  </a:txBody>
                  <a:tcPr marL="6350" marR="6350" marT="6350" marB="0" anchor="b">
                    <a:lnL>
                      <a:noFill/>
                    </a:lnL>
                    <a:lnR>
                      <a:noFill/>
                    </a:lnR>
                    <a:lnT>
                      <a:noFill/>
                    </a:lnT>
                    <a:lnB>
                      <a:noFill/>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Column Labels</a:t>
                      </a:r>
                    </a:p>
                  </a:txBody>
                  <a:tcPr marL="6350" marR="6350" marT="6350" marB="0" anchor="b">
                    <a:lnL>
                      <a:noFill/>
                    </a:lnL>
                    <a:lnR>
                      <a:noFill/>
                    </a:lnR>
                    <a:lnT>
                      <a:noFill/>
                    </a:lnT>
                    <a:lnB>
                      <a:noFill/>
                    </a:lnB>
                    <a:solidFill>
                      <a:srgbClr val="DCE6F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r>
              <a:tr h="729461">
                <a:tc>
                  <a:txBody>
                    <a:bodyPr/>
                    <a:lstStyle/>
                    <a:p>
                      <a:pPr algn="l" fontAlgn="b"/>
                      <a:r>
                        <a:rPr lang="en-US" sz="1800" b="1" i="0" u="none" strike="noStrike" dirty="0">
                          <a:solidFill>
                            <a:srgbClr val="000000"/>
                          </a:solidFill>
                          <a:effectLst/>
                          <a:latin typeface="Calibri" panose="020F0502020204030204" pitchFamily="34" charset="0"/>
                        </a:rPr>
                        <a:t>Row Labels</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Electronic</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Hard Copy</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368904">
                <a:tc>
                  <a:txBody>
                    <a:bodyPr/>
                    <a:lstStyle/>
                    <a:p>
                      <a:pPr algn="l" fontAlgn="b"/>
                      <a:r>
                        <a:rPr lang="en-US" sz="1800" b="0" i="0" u="none" strike="noStrike" dirty="0">
                          <a:solidFill>
                            <a:srgbClr val="000000"/>
                          </a:solidFill>
                          <a:effectLst/>
                          <a:latin typeface="Calibri" panose="020F0502020204030204" pitchFamily="34" charset="0"/>
                        </a:rPr>
                        <a:t>Fiction</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1.40</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1.84</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1.68</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FF00"/>
                    </a:solidFill>
                  </a:tcPr>
                </a:tc>
              </a:tr>
              <a:tr h="368904">
                <a:tc>
                  <a:txBody>
                    <a:bodyPr/>
                    <a:lstStyle/>
                    <a:p>
                      <a:pPr algn="l" fontAlgn="b"/>
                      <a:r>
                        <a:rPr lang="en-US" sz="1800" b="0" i="0" u="none" strike="noStrike" dirty="0">
                          <a:solidFill>
                            <a:srgbClr val="000000"/>
                          </a:solidFill>
                          <a:effectLst/>
                          <a:latin typeface="Calibri" panose="020F0502020204030204" pitchFamily="34" charset="0"/>
                        </a:rPr>
                        <a:t>Non-Fiction</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2.26</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2.03</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2.53</a:t>
                      </a:r>
                    </a:p>
                  </a:txBody>
                  <a:tcPr marL="6350" marR="6350" marT="6350" marB="0" anchor="b">
                    <a:lnL>
                      <a:noFill/>
                    </a:lnL>
                    <a:lnR>
                      <a:noFill/>
                    </a:lnR>
                    <a:lnT>
                      <a:noFill/>
                    </a:lnT>
                    <a:lnB>
                      <a:noFill/>
                    </a:lnB>
                    <a:solidFill>
                      <a:srgbClr val="FFFF00"/>
                    </a:solidFill>
                  </a:tcPr>
                </a:tc>
              </a:tr>
              <a:tr h="368904">
                <a:tc>
                  <a:txBody>
                    <a:bodyPr/>
                    <a:lstStyle/>
                    <a:p>
                      <a:pPr algn="l" fontAlgn="b"/>
                      <a:r>
                        <a:rPr lang="en-US" sz="1800" b="0" i="0" u="none" strike="noStrike" dirty="0">
                          <a:solidFill>
                            <a:srgbClr val="000000"/>
                          </a:solidFill>
                          <a:effectLst/>
                          <a:latin typeface="Calibri" panose="020F0502020204030204" pitchFamily="34" charset="0"/>
                        </a:rPr>
                        <a:t>Text</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0.63</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0.69</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0.64</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FFFF00"/>
                    </a:solidFill>
                  </a:tcPr>
                </a:tc>
              </a:tr>
              <a:tr h="368904">
                <a:tc>
                  <a:txBody>
                    <a:bodyPr/>
                    <a:lstStyle/>
                    <a:p>
                      <a:pPr algn="l" fontAlgn="b"/>
                      <a:r>
                        <a:rPr lang="en-US" sz="18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800" b="1" i="0" u="none" strike="noStrike" dirty="0">
                          <a:solidFill>
                            <a:srgbClr val="000000"/>
                          </a:solidFill>
                          <a:effectLst/>
                          <a:latin typeface="Calibri" panose="020F0502020204030204" pitchFamily="34" charset="0"/>
                        </a:rPr>
                        <a:t>3.52</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c>
                  <a:txBody>
                    <a:bodyPr/>
                    <a:lstStyle/>
                    <a:p>
                      <a:pPr algn="ctr" fontAlgn="b"/>
                      <a:r>
                        <a:rPr lang="en-US" sz="1800" b="1" i="0" u="none" strike="noStrike" dirty="0">
                          <a:solidFill>
                            <a:srgbClr val="000000"/>
                          </a:solidFill>
                          <a:effectLst/>
                          <a:latin typeface="Calibri" panose="020F0502020204030204" pitchFamily="34" charset="0"/>
                        </a:rPr>
                        <a:t>3.03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c>
                  <a:txBody>
                    <a:bodyPr/>
                    <a:lstStyle/>
                    <a:p>
                      <a:pPr algn="ctr" fontAlgn="b"/>
                      <a:r>
                        <a:rPr lang="en-US" sz="1800" b="1" i="0" u="none" strike="noStrike" dirty="0">
                          <a:solidFill>
                            <a:srgbClr val="000000"/>
                          </a:solidFill>
                          <a:effectLst/>
                          <a:latin typeface="Calibri" panose="020F0502020204030204" pitchFamily="34" charset="0"/>
                        </a:rPr>
                        <a:t>3.38</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
        <p:nvSpPr>
          <p:cNvPr id="7" name="Content Placeholder 3"/>
          <p:cNvSpPr txBox="1">
            <a:spLocks/>
          </p:cNvSpPr>
          <p:nvPr/>
        </p:nvSpPr>
        <p:spPr>
          <a:xfrm>
            <a:off x="6181344" y="2560320"/>
            <a:ext cx="4718304" cy="331012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dirty="0" smtClean="0"/>
              <a:t>Regardless of genre, </a:t>
            </a:r>
            <a:r>
              <a:rPr lang="en-US" sz="2000" dirty="0" smtClean="0"/>
              <a:t>subjects’ </a:t>
            </a:r>
            <a:r>
              <a:rPr lang="en-US" sz="2000" dirty="0" smtClean="0"/>
              <a:t>variation in comprehension was highest for electronic vs hard copy method. On average, scores for the electronic </a:t>
            </a:r>
            <a:r>
              <a:rPr lang="en-US" sz="2000" dirty="0" smtClean="0"/>
              <a:t>reader had </a:t>
            </a:r>
            <a:r>
              <a:rPr lang="en-US" sz="2000" dirty="0" smtClean="0"/>
              <a:t>16% higher variation. </a:t>
            </a:r>
          </a:p>
          <a:p>
            <a:r>
              <a:rPr lang="en-US" sz="2000" dirty="0" smtClean="0"/>
              <a:t>Regardless of format (electronic vs hard copy) </a:t>
            </a:r>
            <a:r>
              <a:rPr lang="en-US" sz="2000" dirty="0" smtClean="0"/>
              <a:t>subjects’ </a:t>
            </a:r>
            <a:r>
              <a:rPr lang="en-US" sz="2000" dirty="0" smtClean="0"/>
              <a:t>variation for non-fiction was the highest. </a:t>
            </a:r>
          </a:p>
          <a:p>
            <a:endParaRPr lang="en-US" sz="2000" dirty="0" smtClean="0"/>
          </a:p>
          <a:p>
            <a:endParaRPr lang="en-US" sz="2000" dirty="0"/>
          </a:p>
        </p:txBody>
      </p:sp>
      <p:sp>
        <p:nvSpPr>
          <p:cNvPr id="8" name="Slide Number Placeholder 7"/>
          <p:cNvSpPr>
            <a:spLocks noGrp="1"/>
          </p:cNvSpPr>
          <p:nvPr>
            <p:ph type="sldNum" sz="quarter" idx="12"/>
          </p:nvPr>
        </p:nvSpPr>
        <p:spPr/>
        <p:txBody>
          <a:bodyPr/>
          <a:lstStyle/>
          <a:p>
            <a:fld id="{82408B4B-A8A2-4D91-BCA9-9D4A3662EEF1}" type="slidenum">
              <a:rPr lang="en-US" smtClean="0"/>
              <a:t>10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03920" cy="2324267"/>
          </a:xfrm>
          <a:prstGeom prst="rect">
            <a:avLst/>
          </a:prstGeom>
        </p:spPr>
      </p:pic>
    </p:spTree>
    <p:extLst>
      <p:ext uri="{BB962C8B-B14F-4D97-AF65-F5344CB8AC3E}">
        <p14:creationId xmlns:p14="http://schemas.microsoft.com/office/powerpoint/2010/main" val="8038804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Data – Variation (Interactions)</a:t>
            </a:r>
            <a:endParaRPr lang="en-US" dirty="0">
              <a:solidFill>
                <a:srgbClr val="FF0000"/>
              </a:solidFill>
            </a:endParaRPr>
          </a:p>
        </p:txBody>
      </p:sp>
      <p:sp>
        <p:nvSpPr>
          <p:cNvPr id="4" name="Content Placeholder 3"/>
          <p:cNvSpPr>
            <a:spLocks noGrp="1"/>
          </p:cNvSpPr>
          <p:nvPr>
            <p:ph sz="half" idx="2"/>
          </p:nvPr>
        </p:nvSpPr>
        <p:spPr/>
        <p:txBody>
          <a:bodyPr>
            <a:normAutofit/>
          </a:bodyPr>
          <a:lstStyle/>
          <a:p>
            <a:r>
              <a:rPr lang="en-US" sz="2000" dirty="0" smtClean="0"/>
              <a:t>When we look at both format and genre,  </a:t>
            </a:r>
            <a:r>
              <a:rPr lang="en-US" sz="2000" dirty="0" smtClean="0"/>
              <a:t>subjects’ </a:t>
            </a:r>
            <a:r>
              <a:rPr lang="en-US" sz="2000" dirty="0" smtClean="0"/>
              <a:t>variation was  highest on non-fiction/electronic.</a:t>
            </a:r>
          </a:p>
          <a:p>
            <a:r>
              <a:rPr lang="en-US" sz="2000" dirty="0" smtClean="0"/>
              <a:t>Interestingly, the lowest variation was electronic/textbook. This may be due to the fact that the quiz for the textbook was designed by the experimenter whereas the other quizzes were primarily designed by teaching professionals.</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226" y="601218"/>
            <a:ext cx="1304619" cy="18215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55" y="601218"/>
            <a:ext cx="1702079" cy="1830192"/>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9"/>
              <p14:cNvContentPartPr/>
              <p14:nvPr/>
            </p14:nvContentPartPr>
            <p14:xfrm>
              <a:off x="9124482" y="2248792"/>
              <a:ext cx="11880" cy="41040"/>
            </p14:xfrm>
          </p:contentPart>
        </mc:Choice>
        <mc:Fallback xmlns="">
          <p:pic>
            <p:nvPicPr>
              <p:cNvPr id="20" name="Ink 19"/>
              <p:cNvPicPr/>
              <p:nvPr/>
            </p:nvPicPr>
            <p:blipFill>
              <a:blip r:embed="rId5"/>
              <a:stretch>
                <a:fillRect/>
              </a:stretch>
            </p:blipFill>
            <p:spPr>
              <a:xfrm>
                <a:off x="9117642" y="2237992"/>
                <a:ext cx="28080" cy="60480"/>
              </a:xfrm>
              <a:prstGeom prst="rect">
                <a:avLst/>
              </a:prstGeom>
            </p:spPr>
          </p:pic>
        </mc:Fallback>
      </mc:AlternateContent>
      <p:graphicFrame>
        <p:nvGraphicFramePr>
          <p:cNvPr id="49" name="Table 48"/>
          <p:cNvGraphicFramePr>
            <a:graphicFrameLocks noGrp="1"/>
          </p:cNvGraphicFramePr>
          <p:nvPr>
            <p:extLst>
              <p:ext uri="{D42A27DB-BD31-4B8C-83A1-F6EECF244321}">
                <p14:modId xmlns:p14="http://schemas.microsoft.com/office/powerpoint/2010/main" val="4052205739"/>
              </p:ext>
            </p:extLst>
          </p:nvPr>
        </p:nvGraphicFramePr>
        <p:xfrm>
          <a:off x="1003448" y="2573079"/>
          <a:ext cx="3848100" cy="3026735"/>
        </p:xfrm>
        <a:graphic>
          <a:graphicData uri="http://schemas.openxmlformats.org/drawingml/2006/table">
            <a:tbl>
              <a:tblPr/>
              <a:tblGrid>
                <a:gridCol w="1358900"/>
                <a:gridCol w="1066800"/>
                <a:gridCol w="673100"/>
                <a:gridCol w="749300"/>
              </a:tblGrid>
              <a:tr h="821658">
                <a:tc>
                  <a:txBody>
                    <a:bodyPr/>
                    <a:lstStyle/>
                    <a:p>
                      <a:pPr algn="l" fontAlgn="b"/>
                      <a:r>
                        <a:rPr lang="en-US" sz="1800" b="1" i="0" u="none" strike="noStrike" dirty="0">
                          <a:solidFill>
                            <a:srgbClr val="000000"/>
                          </a:solidFill>
                          <a:effectLst/>
                          <a:latin typeface="Calibri" panose="020F0502020204030204" pitchFamily="34" charset="0"/>
                        </a:rPr>
                        <a:t>Var of Total</a:t>
                      </a:r>
                    </a:p>
                  </a:txBody>
                  <a:tcPr marL="6350" marR="6350" marT="6350" marB="0" anchor="b">
                    <a:lnL>
                      <a:noFill/>
                    </a:lnL>
                    <a:lnR>
                      <a:noFill/>
                    </a:lnR>
                    <a:lnT>
                      <a:noFill/>
                    </a:lnT>
                    <a:lnB>
                      <a:noFill/>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Column Labels</a:t>
                      </a:r>
                    </a:p>
                  </a:txBody>
                  <a:tcPr marL="6350" marR="6350" marT="6350" marB="0" anchor="b">
                    <a:lnL>
                      <a:noFill/>
                    </a:lnL>
                    <a:lnR>
                      <a:noFill/>
                    </a:lnR>
                    <a:lnT>
                      <a:noFill/>
                    </a:lnT>
                    <a:lnB>
                      <a:noFill/>
                    </a:lnB>
                    <a:solidFill>
                      <a:srgbClr val="DCE6F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r>
              <a:tr h="729461">
                <a:tc>
                  <a:txBody>
                    <a:bodyPr/>
                    <a:lstStyle/>
                    <a:p>
                      <a:pPr algn="l" fontAlgn="b"/>
                      <a:r>
                        <a:rPr lang="en-US" sz="1800" b="1" i="0" u="none" strike="noStrike" dirty="0">
                          <a:solidFill>
                            <a:srgbClr val="000000"/>
                          </a:solidFill>
                          <a:effectLst/>
                          <a:latin typeface="Calibri" panose="020F0502020204030204" pitchFamily="34" charset="0"/>
                        </a:rPr>
                        <a:t>Row Labels</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Electronic</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Hard Copy</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368904">
                <a:tc>
                  <a:txBody>
                    <a:bodyPr/>
                    <a:lstStyle/>
                    <a:p>
                      <a:pPr algn="l" fontAlgn="b"/>
                      <a:r>
                        <a:rPr lang="en-US" sz="1800" b="0" i="0" u="none" strike="noStrike" dirty="0">
                          <a:solidFill>
                            <a:srgbClr val="000000"/>
                          </a:solidFill>
                          <a:effectLst/>
                          <a:latin typeface="Calibri" panose="020F0502020204030204" pitchFamily="34" charset="0"/>
                        </a:rPr>
                        <a:t>Fiction</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1.40</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1.84</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1.68</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r>
              <a:tr h="368904">
                <a:tc>
                  <a:txBody>
                    <a:bodyPr/>
                    <a:lstStyle/>
                    <a:p>
                      <a:pPr algn="l" fontAlgn="b"/>
                      <a:r>
                        <a:rPr lang="en-US" sz="1800" b="0" i="0" u="none" strike="noStrike" dirty="0">
                          <a:solidFill>
                            <a:srgbClr val="000000"/>
                          </a:solidFill>
                          <a:effectLst/>
                          <a:latin typeface="Calibri" panose="020F0502020204030204" pitchFamily="34" charset="0"/>
                        </a:rPr>
                        <a:t>Non-Fiction</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2.26</a:t>
                      </a:r>
                    </a:p>
                  </a:txBody>
                  <a:tcPr marL="6350" marR="6350" marT="6350" marB="0" anchor="b">
                    <a:lnL>
                      <a:noFill/>
                    </a:lnL>
                    <a:lnR>
                      <a:noFill/>
                    </a:lnR>
                    <a:lnT>
                      <a:noFill/>
                    </a:lnT>
                    <a:lnB>
                      <a:noFill/>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2.03</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2.53</a:t>
                      </a:r>
                    </a:p>
                  </a:txBody>
                  <a:tcPr marL="6350" marR="6350" marT="6350" marB="0" anchor="b">
                    <a:lnL>
                      <a:noFill/>
                    </a:lnL>
                    <a:lnR>
                      <a:noFill/>
                    </a:lnR>
                    <a:lnT>
                      <a:noFill/>
                    </a:lnT>
                    <a:lnB>
                      <a:noFill/>
                    </a:lnB>
                    <a:solidFill>
                      <a:schemeClr val="accent3">
                        <a:lumMod val="20000"/>
                        <a:lumOff val="80000"/>
                      </a:schemeClr>
                    </a:solidFill>
                  </a:tcPr>
                </a:tc>
              </a:tr>
              <a:tr h="368904">
                <a:tc>
                  <a:txBody>
                    <a:bodyPr/>
                    <a:lstStyle/>
                    <a:p>
                      <a:pPr algn="l" fontAlgn="b"/>
                      <a:r>
                        <a:rPr lang="en-US" sz="1800" b="0" i="0" u="none" strike="noStrike" dirty="0">
                          <a:solidFill>
                            <a:srgbClr val="000000"/>
                          </a:solidFill>
                          <a:effectLst/>
                          <a:latin typeface="Calibri" panose="020F0502020204030204" pitchFamily="34" charset="0"/>
                        </a:rPr>
                        <a:t>Text</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0.63</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0.69</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0.64</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r>
              <a:tr h="368904">
                <a:tc>
                  <a:txBody>
                    <a:bodyPr/>
                    <a:lstStyle/>
                    <a:p>
                      <a:pPr algn="l" fontAlgn="b"/>
                      <a:r>
                        <a:rPr lang="en-US" sz="18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800" b="1" i="0" u="none" strike="noStrike" dirty="0">
                          <a:solidFill>
                            <a:srgbClr val="000000"/>
                          </a:solidFill>
                          <a:effectLst/>
                          <a:latin typeface="Calibri" panose="020F0502020204030204" pitchFamily="34" charset="0"/>
                        </a:rPr>
                        <a:t>3.52</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3.03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3.38</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r>
            </a:tbl>
          </a:graphicData>
        </a:graphic>
      </p:graphicFrame>
      <p:sp>
        <p:nvSpPr>
          <p:cNvPr id="50" name="Slide Number Placeholder 49"/>
          <p:cNvSpPr>
            <a:spLocks noGrp="1"/>
          </p:cNvSpPr>
          <p:nvPr>
            <p:ph type="sldNum" sz="quarter" idx="12"/>
          </p:nvPr>
        </p:nvSpPr>
        <p:spPr/>
        <p:txBody>
          <a:bodyPr/>
          <a:lstStyle/>
          <a:p>
            <a:fld id="{82408B4B-A8A2-4D91-BCA9-9D4A3662EEF1}" type="slidenum">
              <a:rPr lang="en-US" smtClean="0"/>
              <a:t>11</a:t>
            </a:fld>
            <a:endParaRPr lang="en-US" dirty="0"/>
          </a:p>
        </p:txBody>
      </p:sp>
    </p:spTree>
    <p:extLst>
      <p:ext uri="{BB962C8B-B14F-4D97-AF65-F5344CB8AC3E}">
        <p14:creationId xmlns:p14="http://schemas.microsoft.com/office/powerpoint/2010/main" val="1306530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Analysis</a:t>
            </a:r>
            <a:endParaRPr lang="en-US" dirty="0">
              <a:solidFill>
                <a:srgbClr val="FF0000"/>
              </a:solidFill>
            </a:endParaRPr>
          </a:p>
        </p:txBody>
      </p:sp>
      <p:graphicFrame>
        <p:nvGraphicFramePr>
          <p:cNvPr id="18" name="Content Placeholder 17"/>
          <p:cNvGraphicFramePr>
            <a:graphicFrameLocks noGrp="1"/>
          </p:cNvGraphicFramePr>
          <p:nvPr>
            <p:ph sz="half" idx="1"/>
            <p:extLst>
              <p:ext uri="{D42A27DB-BD31-4B8C-83A1-F6EECF244321}">
                <p14:modId xmlns:p14="http://schemas.microsoft.com/office/powerpoint/2010/main" val="4150761663"/>
              </p:ext>
            </p:extLst>
          </p:nvPr>
        </p:nvGraphicFramePr>
        <p:xfrm>
          <a:off x="1298575" y="2560638"/>
          <a:ext cx="4718050" cy="3309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910647431"/>
              </p:ext>
            </p:extLst>
          </p:nvPr>
        </p:nvGraphicFramePr>
        <p:xfrm>
          <a:off x="6181725" y="2560638"/>
          <a:ext cx="4718050" cy="330993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82408B4B-A8A2-4D91-BCA9-9D4A3662EEF1}" type="slidenum">
              <a:rPr lang="en-US" smtClean="0"/>
              <a:t>12</a:t>
            </a:fld>
            <a:endParaRPr lang="en-US" dirty="0"/>
          </a:p>
        </p:txBody>
      </p:sp>
    </p:spTree>
    <p:extLst>
      <p:ext uri="{BB962C8B-B14F-4D97-AF65-F5344CB8AC3E}">
        <p14:creationId xmlns:p14="http://schemas.microsoft.com/office/powerpoint/2010/main" val="30062378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Analysis</a:t>
            </a:r>
            <a:endParaRPr lang="en-US"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8351493"/>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82408B4B-A8A2-4D91-BCA9-9D4A3662EEF1}" type="slidenum">
              <a:rPr lang="en-US" smtClean="0"/>
              <a:t>13</a:t>
            </a:fld>
            <a:endParaRPr lang="en-US" dirty="0"/>
          </a:p>
        </p:txBody>
      </p:sp>
    </p:spTree>
    <p:extLst>
      <p:ext uri="{BB962C8B-B14F-4D97-AF65-F5344CB8AC3E}">
        <p14:creationId xmlns:p14="http://schemas.microsoft.com/office/powerpoint/2010/main" val="3554720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Analysis - Gender</a:t>
            </a:r>
            <a:endParaRPr lang="en-US" dirty="0">
              <a:solidFill>
                <a:srgbClr val="FF0000"/>
              </a:solidFill>
            </a:endParaRPr>
          </a:p>
        </p:txBody>
      </p:sp>
      <p:sp>
        <p:nvSpPr>
          <p:cNvPr id="4" name="Content Placeholder 3"/>
          <p:cNvSpPr>
            <a:spLocks noGrp="1"/>
          </p:cNvSpPr>
          <p:nvPr>
            <p:ph sz="half" idx="2"/>
          </p:nvPr>
        </p:nvSpPr>
        <p:spPr>
          <a:xfrm>
            <a:off x="5933251" y="2108807"/>
            <a:ext cx="4718304" cy="1988272"/>
          </a:xfrm>
        </p:spPr>
        <p:txBody>
          <a:bodyPr>
            <a:normAutofit/>
          </a:bodyPr>
          <a:lstStyle/>
          <a:p>
            <a:r>
              <a:rPr lang="en-US" dirty="0" smtClean="0"/>
              <a:t>I also observed that females tended to do better on all formats and genres except for the hardcopy textbook where the males were higher.</a:t>
            </a:r>
            <a:endParaRPr lang="en-US" dirty="0"/>
          </a:p>
        </p:txBody>
      </p:sp>
      <p:sp>
        <p:nvSpPr>
          <p:cNvPr id="6" name="Rectangle 1"/>
          <p:cNvSpPr>
            <a:spLocks noChangeArrowheads="1"/>
          </p:cNvSpPr>
          <p:nvPr/>
        </p:nvSpPr>
        <p:spPr bwMode="auto">
          <a:xfrm>
            <a:off x="-1729985" y="-495740"/>
            <a:ext cx="14064091" cy="161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118" y="0"/>
            <a:ext cx="2557882" cy="191259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47858703"/>
              </p:ext>
            </p:extLst>
          </p:nvPr>
        </p:nvGraphicFramePr>
        <p:xfrm>
          <a:off x="804087" y="2021604"/>
          <a:ext cx="4076700" cy="2209800"/>
        </p:xfrm>
        <a:graphic>
          <a:graphicData uri="http://schemas.openxmlformats.org/drawingml/2006/table">
            <a:tbl>
              <a:tblPr/>
              <a:tblGrid>
                <a:gridCol w="1358900"/>
                <a:gridCol w="1066800"/>
                <a:gridCol w="825500"/>
                <a:gridCol w="825500"/>
              </a:tblGrid>
              <a:tr h="184150">
                <a:tc>
                  <a:txBody>
                    <a:bodyPr/>
                    <a:lstStyle/>
                    <a:p>
                      <a:pPr algn="l" fontAlgn="b"/>
                      <a:r>
                        <a:rPr lang="en-US" sz="1100" b="1" i="0" u="none" strike="noStrike" dirty="0">
                          <a:solidFill>
                            <a:srgbClr val="000000"/>
                          </a:solidFill>
                          <a:effectLst/>
                          <a:latin typeface="Calibri" panose="020F0502020204030204" pitchFamily="34" charset="0"/>
                        </a:rPr>
                        <a:t>Average Correct Score</a:t>
                      </a:r>
                    </a:p>
                  </a:txBody>
                  <a:tcPr marL="6350" marR="6350" marT="6350" marB="0" anchor="b">
                    <a:lnL>
                      <a:noFill/>
                    </a:lnL>
                    <a:lnR>
                      <a:noFill/>
                    </a:lnR>
                    <a:lnT>
                      <a:noFill/>
                    </a:lnT>
                    <a:lnB>
                      <a:noFill/>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Column Labels</a:t>
                      </a: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r>
              <a:tr h="184150">
                <a:tc>
                  <a:txBody>
                    <a:bodyPr/>
                    <a:lstStyle/>
                    <a:p>
                      <a:pPr algn="l" fontAlgn="b"/>
                      <a:r>
                        <a:rPr lang="en-US" sz="1100" b="1" i="0" u="none" strike="noStrike" dirty="0">
                          <a:solidFill>
                            <a:srgbClr val="000000"/>
                          </a:solidFill>
                          <a:effectLst/>
                          <a:latin typeface="Calibri" panose="020F0502020204030204" pitchFamily="34" charset="0"/>
                        </a:rPr>
                        <a:t>Row Labels</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Electronic</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Hard Copy</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184150">
                <a:tc>
                  <a:txBody>
                    <a:bodyPr/>
                    <a:lstStyle/>
                    <a:p>
                      <a:pPr algn="l" fontAlgn="b"/>
                      <a:r>
                        <a:rPr lang="en-US" sz="1100" b="1" i="0" u="none" strike="noStrike" dirty="0">
                          <a:solidFill>
                            <a:srgbClr val="000000"/>
                          </a:solidFill>
                          <a:effectLst/>
                          <a:latin typeface="Calibri" panose="020F0502020204030204" pitchFamily="34" charset="0"/>
                        </a:rPr>
                        <a:t>Fiction</a:t>
                      </a:r>
                    </a:p>
                  </a:txBody>
                  <a:tcPr marL="6350" marR="6350" marT="635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1.82</a:t>
                      </a:r>
                    </a:p>
                  </a:txBody>
                  <a:tcPr marL="6350" marR="6350" marT="635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2.53</a:t>
                      </a:r>
                    </a:p>
                  </a:txBody>
                  <a:tcPr marL="6350" marR="6350" marT="635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2.16</a:t>
                      </a:r>
                    </a:p>
                  </a:txBody>
                  <a:tcPr marL="6350" marR="6350" marT="635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4150">
                <a:tc>
                  <a:txBody>
                    <a:bodyPr/>
                    <a:lstStyle/>
                    <a:p>
                      <a:pPr algn="l" fontAlgn="b"/>
                      <a:r>
                        <a:rPr lang="en-US" sz="1100" b="0" i="0" u="none" strike="noStrike" dirty="0">
                          <a:solidFill>
                            <a:srgbClr val="000000"/>
                          </a:solidFill>
                          <a:effectLst/>
                          <a:latin typeface="Calibri" panose="020F0502020204030204" pitchFamily="34" charset="0"/>
                        </a:rPr>
                        <a:t>F</a:t>
                      </a:r>
                    </a:p>
                  </a:txBody>
                  <a:tcPr marL="952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2.13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2.75</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2.33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r>
              <a:tr h="184150">
                <a:tc>
                  <a:txBody>
                    <a:bodyPr/>
                    <a:lstStyle/>
                    <a:p>
                      <a:pPr algn="l" fontAlgn="b"/>
                      <a:r>
                        <a:rPr lang="en-US" sz="1100" b="0" i="0" u="none" strike="noStrike" dirty="0">
                          <a:solidFill>
                            <a:srgbClr val="000000"/>
                          </a:solidFill>
                          <a:effectLst/>
                          <a:latin typeface="Calibri" panose="020F0502020204030204" pitchFamily="34" charset="0"/>
                        </a:rPr>
                        <a:t>M</a:t>
                      </a:r>
                    </a:p>
                  </a:txBody>
                  <a:tcPr marL="952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1.56</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2.45</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2.05</a:t>
                      </a:r>
                    </a:p>
                  </a:txBody>
                  <a:tcPr marL="6350" marR="6350" marT="6350" marB="0" anchor="b">
                    <a:lnL>
                      <a:noFill/>
                    </a:lnL>
                    <a:lnR>
                      <a:noFill/>
                    </a:lnR>
                    <a:lnT>
                      <a:noFill/>
                    </a:lnT>
                    <a:lnB>
                      <a:noFill/>
                    </a:lnB>
                  </a:tcPr>
                </a:tc>
              </a:tr>
              <a:tr h="184150">
                <a:tc>
                  <a:txBody>
                    <a:bodyPr/>
                    <a:lstStyle/>
                    <a:p>
                      <a:pPr algn="l" fontAlgn="b"/>
                      <a:r>
                        <a:rPr lang="en-US" sz="1100" b="1" i="0" u="none" strike="noStrike" dirty="0">
                          <a:solidFill>
                            <a:srgbClr val="000000"/>
                          </a:solidFill>
                          <a:effectLst/>
                          <a:latin typeface="Calibri" panose="020F0502020204030204" pitchFamily="34" charset="0"/>
                        </a:rPr>
                        <a:t>Non-Fiction</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3.43</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4.77</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4.07</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r>
              <a:tr h="184150">
                <a:tc>
                  <a:txBody>
                    <a:bodyPr/>
                    <a:lstStyle/>
                    <a:p>
                      <a:pPr algn="l" fontAlgn="b"/>
                      <a:r>
                        <a:rPr lang="en-US" sz="1100" b="0" i="0" u="none" strike="noStrike" dirty="0">
                          <a:solidFill>
                            <a:srgbClr val="000000"/>
                          </a:solidFill>
                          <a:effectLst/>
                          <a:latin typeface="Calibri" panose="020F0502020204030204" pitchFamily="34" charset="0"/>
                        </a:rPr>
                        <a:t>F</a:t>
                      </a:r>
                    </a:p>
                  </a:txBody>
                  <a:tcPr marL="952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3.57</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5.14</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4.36</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r>
              <a:tr h="184150">
                <a:tc>
                  <a:txBody>
                    <a:bodyPr/>
                    <a:lstStyle/>
                    <a:p>
                      <a:pPr algn="l" fontAlgn="b"/>
                      <a:r>
                        <a:rPr lang="en-US" sz="1100" b="0" i="0" u="none" strike="noStrike" dirty="0">
                          <a:solidFill>
                            <a:srgbClr val="000000"/>
                          </a:solidFill>
                          <a:effectLst/>
                          <a:latin typeface="Calibri" panose="020F0502020204030204" pitchFamily="34" charset="0"/>
                        </a:rPr>
                        <a:t>M</a:t>
                      </a:r>
                    </a:p>
                  </a:txBody>
                  <a:tcPr marL="952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3.29</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4.33</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3.77</a:t>
                      </a:r>
                    </a:p>
                  </a:txBody>
                  <a:tcPr marL="6350" marR="6350" marT="6350" marB="0" anchor="b">
                    <a:lnL>
                      <a:noFill/>
                    </a:lnL>
                    <a:lnR>
                      <a:noFill/>
                    </a:lnR>
                    <a:lnT>
                      <a:noFill/>
                    </a:lnT>
                    <a:lnB>
                      <a:noFill/>
                    </a:lnB>
                  </a:tcPr>
                </a:tc>
              </a:tr>
              <a:tr h="184150">
                <a:tc>
                  <a:txBody>
                    <a:bodyPr/>
                    <a:lstStyle/>
                    <a:p>
                      <a:pPr algn="l" fontAlgn="b"/>
                      <a:r>
                        <a:rPr lang="en-US" sz="1100" b="1" i="0" u="none" strike="noStrike" dirty="0">
                          <a:solidFill>
                            <a:srgbClr val="000000"/>
                          </a:solidFill>
                          <a:effectLst/>
                          <a:latin typeface="Calibri" panose="020F0502020204030204" pitchFamily="34" charset="0"/>
                        </a:rPr>
                        <a:t>Text</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5.31</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5.40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5.35</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r>
              <a:tr h="184150">
                <a:tc>
                  <a:txBody>
                    <a:bodyPr/>
                    <a:lstStyle/>
                    <a:p>
                      <a:pPr algn="l" fontAlgn="b"/>
                      <a:r>
                        <a:rPr lang="en-US" sz="1100" b="0" i="0" u="none" strike="noStrike" dirty="0">
                          <a:solidFill>
                            <a:srgbClr val="000000"/>
                          </a:solidFill>
                          <a:effectLst/>
                          <a:latin typeface="Calibri" panose="020F0502020204030204" pitchFamily="34" charset="0"/>
                        </a:rPr>
                        <a:t>F</a:t>
                      </a:r>
                    </a:p>
                  </a:txBody>
                  <a:tcPr marL="952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5.56</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5.22</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5.39</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r>
              <a:tr h="184150">
                <a:tc>
                  <a:txBody>
                    <a:bodyPr/>
                    <a:lstStyle/>
                    <a:p>
                      <a:pPr algn="l" fontAlgn="b"/>
                      <a:r>
                        <a:rPr lang="en-US" sz="1100" b="0" i="0" u="none" strike="noStrike" dirty="0">
                          <a:solidFill>
                            <a:srgbClr val="000000"/>
                          </a:solidFill>
                          <a:effectLst/>
                          <a:latin typeface="Calibri" panose="020F0502020204030204" pitchFamily="34" charset="0"/>
                        </a:rPr>
                        <a:t>M</a:t>
                      </a:r>
                    </a:p>
                  </a:txBody>
                  <a:tcPr marL="952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5.00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5.67</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5.31</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r>
              <a:tr h="184150">
                <a:tc>
                  <a:txBody>
                    <a:bodyPr/>
                    <a:lstStyle/>
                    <a:p>
                      <a:pPr algn="l" fontAlgn="b"/>
                      <a:r>
                        <a:rPr lang="en-US" sz="11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3.49</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4.21</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3.83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12497275"/>
              </p:ext>
            </p:extLst>
          </p:nvPr>
        </p:nvGraphicFramePr>
        <p:xfrm>
          <a:off x="763773" y="4500452"/>
          <a:ext cx="6553200" cy="1446530"/>
        </p:xfrm>
        <a:graphic>
          <a:graphicData uri="http://schemas.openxmlformats.org/drawingml/2006/table">
            <a:tbl>
              <a:tblPr/>
              <a:tblGrid>
                <a:gridCol w="1358900"/>
                <a:gridCol w="875709"/>
                <a:gridCol w="495891"/>
                <a:gridCol w="737485"/>
                <a:gridCol w="723014"/>
                <a:gridCol w="609601"/>
                <a:gridCol w="1003300"/>
                <a:gridCol w="749300"/>
              </a:tblGrid>
              <a:tr h="184150">
                <a:tc>
                  <a:txBody>
                    <a:bodyPr/>
                    <a:lstStyle/>
                    <a:p>
                      <a:pPr algn="l" fontAlgn="b"/>
                      <a:r>
                        <a:rPr lang="en-US" sz="1100" b="1" i="0" u="none" strike="noStrike" dirty="0">
                          <a:solidFill>
                            <a:srgbClr val="000000"/>
                          </a:solidFill>
                          <a:effectLst/>
                          <a:latin typeface="Calibri" panose="020F0502020204030204" pitchFamily="34" charset="0"/>
                        </a:rPr>
                        <a:t>Average Correct Score</a:t>
                      </a:r>
                    </a:p>
                  </a:txBody>
                  <a:tcPr marL="6350" marR="6350" marT="6350" marB="0" anchor="b">
                    <a:lnL>
                      <a:noFill/>
                    </a:lnL>
                    <a:lnR>
                      <a:noFill/>
                    </a:lnR>
                    <a:lnT>
                      <a:noFill/>
                    </a:lnT>
                    <a:lnB>
                      <a:noFill/>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Column Labels</a:t>
                      </a: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r>
              <a:tr h="184150">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Electronic</a:t>
                      </a: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Electronic Total</a:t>
                      </a:r>
                    </a:p>
                  </a:txBody>
                  <a:tcPr marL="6350" marR="6350" marT="6350" marB="0" anchor="b">
                    <a:lnL>
                      <a:noFill/>
                    </a:lnL>
                    <a:lnR>
                      <a:noFill/>
                    </a:lnR>
                    <a:lnT>
                      <a:noFill/>
                    </a:lnT>
                    <a:lnB>
                      <a:noFill/>
                    </a:lnB>
                    <a:solidFill>
                      <a:srgbClr val="D9D9D9"/>
                    </a:solidFill>
                  </a:tcPr>
                </a:tc>
                <a:tc>
                  <a:txBody>
                    <a:bodyPr/>
                    <a:lstStyle/>
                    <a:p>
                      <a:pPr algn="l" fontAlgn="b"/>
                      <a:r>
                        <a:rPr lang="en-US" sz="1100" b="1" i="0" u="none" strike="noStrike" dirty="0">
                          <a:solidFill>
                            <a:srgbClr val="000000"/>
                          </a:solidFill>
                          <a:effectLst/>
                          <a:latin typeface="Calibri" panose="020F0502020204030204" pitchFamily="34" charset="0"/>
                        </a:rPr>
                        <a:t>Hard Copy</a:t>
                      </a:r>
                    </a:p>
                  </a:txBody>
                  <a:tcPr marL="6350" marR="6350" marT="6350"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Hard Copy Total</a:t>
                      </a:r>
                    </a:p>
                  </a:txBody>
                  <a:tcPr marL="6350" marR="6350" marT="6350" marB="0" anchor="b">
                    <a:lnL>
                      <a:noFill/>
                    </a:lnL>
                    <a:lnR>
                      <a:noFill/>
                    </a:lnR>
                    <a:lnT>
                      <a:noFill/>
                    </a:lnT>
                    <a:lnB>
                      <a:noFill/>
                    </a:lnB>
                    <a:solidFill>
                      <a:srgbClr val="D9D9D9"/>
                    </a:solidFill>
                  </a:tcPr>
                </a:tc>
                <a:tc>
                  <a:txBody>
                    <a:bodyPr/>
                    <a:lstStyle/>
                    <a:p>
                      <a:pPr algn="l" fontAlgn="b"/>
                      <a:r>
                        <a:rPr lang="en-US" sz="11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a:noFill/>
                    </a:lnT>
                    <a:lnB>
                      <a:noFill/>
                    </a:lnB>
                    <a:solidFill>
                      <a:srgbClr val="DCE6F1"/>
                    </a:solidFill>
                  </a:tcPr>
                </a:tc>
              </a:tr>
              <a:tr h="184150">
                <a:tc>
                  <a:txBody>
                    <a:bodyPr/>
                    <a:lstStyle/>
                    <a:p>
                      <a:pPr algn="l" fontAlgn="b"/>
                      <a:r>
                        <a:rPr lang="en-US" sz="1100" b="1" i="0" u="none" strike="noStrike" dirty="0">
                          <a:solidFill>
                            <a:srgbClr val="000000"/>
                          </a:solidFill>
                          <a:effectLst/>
                          <a:latin typeface="Calibri" panose="020F0502020204030204" pitchFamily="34" charset="0"/>
                        </a:rPr>
                        <a:t>Row Labels</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F</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M</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Calibri" panose="020F0502020204030204" pitchFamily="34" charset="0"/>
                        </a:rPr>
                        <a:t>F</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M</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9D9D9"/>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184150">
                <a:tc>
                  <a:txBody>
                    <a:bodyPr/>
                    <a:lstStyle/>
                    <a:p>
                      <a:pPr algn="l" fontAlgn="b"/>
                      <a:r>
                        <a:rPr lang="en-US" sz="1100" b="0" i="0" u="none" strike="noStrike" dirty="0">
                          <a:solidFill>
                            <a:srgbClr val="000000"/>
                          </a:solidFill>
                          <a:effectLst/>
                          <a:latin typeface="Calibri" panose="020F0502020204030204" pitchFamily="34" charset="0"/>
                        </a:rPr>
                        <a:t>Fiction</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2.13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1.56</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1.82</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2.75</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2.45</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2.53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2.16</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r>
              <a:tr h="184150">
                <a:tc>
                  <a:txBody>
                    <a:bodyPr/>
                    <a:lstStyle/>
                    <a:p>
                      <a:pPr algn="l" fontAlgn="b"/>
                      <a:r>
                        <a:rPr lang="en-US" sz="1100" b="0" i="0" u="none" strike="noStrike" dirty="0">
                          <a:solidFill>
                            <a:srgbClr val="000000"/>
                          </a:solidFill>
                          <a:effectLst/>
                          <a:latin typeface="Calibri" panose="020F0502020204030204" pitchFamily="34" charset="0"/>
                        </a:rPr>
                        <a:t>Non-Fiction</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3.57</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3.29</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3.43</a:t>
                      </a:r>
                    </a:p>
                  </a:txBody>
                  <a:tcPr marL="6350" marR="6350" marT="6350"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5.14</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4.33</a:t>
                      </a: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4.77</a:t>
                      </a:r>
                    </a:p>
                  </a:txBody>
                  <a:tcPr marL="6350" marR="6350" marT="6350"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4.07</a:t>
                      </a:r>
                    </a:p>
                  </a:txBody>
                  <a:tcPr marL="6350" marR="6350" marT="6350" marB="0" anchor="b">
                    <a:lnL>
                      <a:noFill/>
                    </a:lnL>
                    <a:lnR>
                      <a:noFill/>
                    </a:lnR>
                    <a:lnT>
                      <a:noFill/>
                    </a:lnT>
                    <a:lnB>
                      <a:noFill/>
                    </a:lnB>
                  </a:tcPr>
                </a:tc>
              </a:tr>
              <a:tr h="184150">
                <a:tc>
                  <a:txBody>
                    <a:bodyPr/>
                    <a:lstStyle/>
                    <a:p>
                      <a:pPr algn="l" fontAlgn="b"/>
                      <a:r>
                        <a:rPr lang="en-US" sz="1100" b="0" i="0" u="none" strike="noStrike" dirty="0">
                          <a:solidFill>
                            <a:srgbClr val="000000"/>
                          </a:solidFill>
                          <a:effectLst/>
                          <a:latin typeface="Calibri" panose="020F0502020204030204" pitchFamily="34" charset="0"/>
                        </a:rPr>
                        <a:t>Text</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5.56</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5.00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5.31</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5.22</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5.67</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5.40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5.35</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r>
              <a:tr h="184150">
                <a:tc>
                  <a:txBody>
                    <a:bodyPr/>
                    <a:lstStyle/>
                    <a:p>
                      <a:pPr algn="l" fontAlgn="b"/>
                      <a:r>
                        <a:rPr lang="en-US" sz="11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3.83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c>
                  <a:txBody>
                    <a:bodyPr/>
                    <a:lstStyle/>
                    <a:p>
                      <a:pPr algn="ctr" fontAlgn="b"/>
                      <a:r>
                        <a:rPr lang="en-US" sz="1100" b="1" i="0" u="none" strike="noStrike" dirty="0">
                          <a:solidFill>
                            <a:srgbClr val="000000"/>
                          </a:solidFill>
                          <a:effectLst/>
                          <a:latin typeface="Calibri" panose="020F0502020204030204" pitchFamily="34" charset="0"/>
                        </a:rPr>
                        <a:t>3.13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3.49</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4.70</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c>
                  <a:txBody>
                    <a:bodyPr/>
                    <a:lstStyle/>
                    <a:p>
                      <a:pPr algn="ctr" fontAlgn="b"/>
                      <a:r>
                        <a:rPr lang="en-US" sz="1100" b="1" i="0" u="none" strike="noStrike" dirty="0">
                          <a:solidFill>
                            <a:srgbClr val="000000"/>
                          </a:solidFill>
                          <a:effectLst/>
                          <a:latin typeface="Calibri" panose="020F0502020204030204" pitchFamily="34" charset="0"/>
                        </a:rPr>
                        <a:t>3.78</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100" b="1" i="0" u="none" strike="noStrike" dirty="0">
                          <a:solidFill>
                            <a:srgbClr val="000000"/>
                          </a:solidFill>
                          <a:effectLst/>
                          <a:latin typeface="Calibri" panose="020F0502020204030204" pitchFamily="34" charset="0"/>
                        </a:rPr>
                        <a:t>4.21</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3.83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
        <p:nvSpPr>
          <p:cNvPr id="10" name="Slide Number Placeholder 9"/>
          <p:cNvSpPr>
            <a:spLocks noGrp="1"/>
          </p:cNvSpPr>
          <p:nvPr>
            <p:ph type="sldNum" sz="quarter" idx="12"/>
          </p:nvPr>
        </p:nvSpPr>
        <p:spPr/>
        <p:txBody>
          <a:bodyPr/>
          <a:lstStyle/>
          <a:p>
            <a:fld id="{82408B4B-A8A2-4D91-BCA9-9D4A3662EEF1}" type="slidenum">
              <a:rPr lang="en-US" smtClean="0"/>
              <a:t>14</a:t>
            </a:fld>
            <a:endParaRPr lang="en-US" dirty="0"/>
          </a:p>
        </p:txBody>
      </p:sp>
    </p:spTree>
    <p:extLst>
      <p:ext uri="{BB962C8B-B14F-4D97-AF65-F5344CB8AC3E}">
        <p14:creationId xmlns:p14="http://schemas.microsoft.com/office/powerpoint/2010/main" val="161313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Analysis - Chronological</a:t>
            </a:r>
            <a:endParaRPr lang="en-US" dirty="0">
              <a:solidFill>
                <a:srgbClr val="FF0000"/>
              </a:solidFill>
            </a:endParaRPr>
          </a:p>
        </p:txBody>
      </p:sp>
      <p:sp>
        <p:nvSpPr>
          <p:cNvPr id="4" name="Content Placeholder 3"/>
          <p:cNvSpPr>
            <a:spLocks noGrp="1"/>
          </p:cNvSpPr>
          <p:nvPr>
            <p:ph sz="half" idx="2"/>
          </p:nvPr>
        </p:nvSpPr>
        <p:spPr>
          <a:xfrm>
            <a:off x="5933251" y="2108807"/>
            <a:ext cx="4718304" cy="4043900"/>
          </a:xfrm>
        </p:spPr>
        <p:txBody>
          <a:bodyPr>
            <a:normAutofit/>
          </a:bodyPr>
          <a:lstStyle/>
          <a:p>
            <a:r>
              <a:rPr lang="en-US" dirty="0" smtClean="0"/>
              <a:t>I also observed that the 20 subjects who answered the chronological order questions correctly were evenly split between the electronic and hard copy format.</a:t>
            </a:r>
          </a:p>
          <a:p>
            <a:r>
              <a:rPr lang="en-US" dirty="0" smtClean="0"/>
              <a:t>However, for the other genres, only a few subjects correctly answered the question.</a:t>
            </a:r>
            <a:endParaRPr lang="en-US" dirty="0"/>
          </a:p>
        </p:txBody>
      </p:sp>
      <p:sp>
        <p:nvSpPr>
          <p:cNvPr id="6" name="Rectangle 1"/>
          <p:cNvSpPr>
            <a:spLocks noChangeArrowheads="1"/>
          </p:cNvSpPr>
          <p:nvPr/>
        </p:nvSpPr>
        <p:spPr bwMode="auto">
          <a:xfrm>
            <a:off x="-1729985" y="-495740"/>
            <a:ext cx="14064091" cy="161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0" name="Slide Number Placeholder 9"/>
          <p:cNvSpPr>
            <a:spLocks noGrp="1"/>
          </p:cNvSpPr>
          <p:nvPr>
            <p:ph type="sldNum" sz="quarter" idx="12"/>
          </p:nvPr>
        </p:nvSpPr>
        <p:spPr/>
        <p:txBody>
          <a:bodyPr/>
          <a:lstStyle/>
          <a:p>
            <a:fld id="{82408B4B-A8A2-4D91-BCA9-9D4A3662EEF1}" type="slidenum">
              <a:rPr lang="en-US" smtClean="0"/>
              <a:t>15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0560495"/>
              </p:ext>
            </p:extLst>
          </p:nvPr>
        </p:nvGraphicFramePr>
        <p:xfrm>
          <a:off x="1020578" y="2108807"/>
          <a:ext cx="3898900" cy="3942080"/>
        </p:xfrm>
        <a:graphic>
          <a:graphicData uri="http://schemas.openxmlformats.org/drawingml/2006/table">
            <a:tbl>
              <a:tblPr/>
              <a:tblGrid>
                <a:gridCol w="1409700"/>
                <a:gridCol w="1066800"/>
                <a:gridCol w="673100"/>
                <a:gridCol w="749300"/>
              </a:tblGrid>
              <a:tr h="184150">
                <a:tc>
                  <a:txBody>
                    <a:bodyPr/>
                    <a:lstStyle/>
                    <a:p>
                      <a:pPr algn="l" fontAlgn="b"/>
                      <a:r>
                        <a:rPr lang="en-US" sz="1400" b="1" i="0" u="none" strike="noStrike" dirty="0">
                          <a:solidFill>
                            <a:srgbClr val="000000"/>
                          </a:solidFill>
                          <a:effectLst/>
                          <a:latin typeface="Calibri" panose="020F0502020204030204" pitchFamily="34" charset="0"/>
                        </a:rPr>
                        <a:t>Count of Chronological</a:t>
                      </a:r>
                    </a:p>
                  </a:txBody>
                  <a:tcPr marL="6350" marR="6350" marT="6350" marB="0" anchor="b">
                    <a:lnL>
                      <a:noFill/>
                    </a:lnL>
                    <a:lnR>
                      <a:noFill/>
                    </a:lnR>
                    <a:lnT>
                      <a:noFill/>
                    </a:lnT>
                    <a:lnB>
                      <a:noFill/>
                    </a:lnB>
                    <a:solidFill>
                      <a:srgbClr val="DCE6F1"/>
                    </a:solidFill>
                  </a:tcPr>
                </a:tc>
                <a:tc>
                  <a:txBody>
                    <a:bodyPr/>
                    <a:lstStyle/>
                    <a:p>
                      <a:pPr algn="l" fontAlgn="b"/>
                      <a:r>
                        <a:rPr lang="en-US" sz="1400" b="1" i="0" u="none" strike="noStrike" dirty="0">
                          <a:solidFill>
                            <a:srgbClr val="000000"/>
                          </a:solidFill>
                          <a:effectLst/>
                          <a:latin typeface="Calibri" panose="020F0502020204030204" pitchFamily="34" charset="0"/>
                        </a:rPr>
                        <a:t>Column Labels</a:t>
                      </a:r>
                    </a:p>
                  </a:txBody>
                  <a:tcPr marL="6350" marR="6350" marT="6350" marB="0" anchor="b">
                    <a:lnL>
                      <a:noFill/>
                    </a:lnL>
                    <a:lnR>
                      <a:noFill/>
                    </a:lnR>
                    <a:lnT>
                      <a:noFill/>
                    </a:lnT>
                    <a:lnB>
                      <a:noFill/>
                    </a:lnB>
                    <a:solidFill>
                      <a:srgbClr val="DCE6F1"/>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r>
              <a:tr h="184150">
                <a:tc>
                  <a:txBody>
                    <a:bodyPr/>
                    <a:lstStyle/>
                    <a:p>
                      <a:pPr algn="l" fontAlgn="b"/>
                      <a:r>
                        <a:rPr lang="en-US" sz="1400" b="1" i="0" u="none" strike="noStrike" dirty="0">
                          <a:solidFill>
                            <a:srgbClr val="000000"/>
                          </a:solidFill>
                          <a:effectLst/>
                          <a:latin typeface="Calibri" panose="020F0502020204030204" pitchFamily="34" charset="0"/>
                        </a:rPr>
                        <a:t>Row Labels</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400" b="1" i="0" u="none" strike="noStrike" dirty="0">
                          <a:solidFill>
                            <a:srgbClr val="000000"/>
                          </a:solidFill>
                          <a:effectLst/>
                          <a:latin typeface="Calibri" panose="020F0502020204030204" pitchFamily="34" charset="0"/>
                        </a:rPr>
                        <a:t>Electronic</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400" b="1" i="0" u="none" strike="noStrike" dirty="0">
                          <a:solidFill>
                            <a:srgbClr val="000000"/>
                          </a:solidFill>
                          <a:effectLst/>
                          <a:latin typeface="Calibri" panose="020F0502020204030204" pitchFamily="34" charset="0"/>
                        </a:rPr>
                        <a:t>Hard Copy</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184150">
                <a:tc>
                  <a:txBody>
                    <a:bodyPr/>
                    <a:lstStyle/>
                    <a:p>
                      <a:pPr algn="l" fontAlgn="b"/>
                      <a:r>
                        <a:rPr lang="en-US" sz="1400" b="1" i="0" u="none" strike="noStrike" dirty="0">
                          <a:solidFill>
                            <a:srgbClr val="000000"/>
                          </a:solidFill>
                          <a:effectLst/>
                          <a:latin typeface="Calibri" panose="020F0502020204030204" pitchFamily="34" charset="0"/>
                        </a:rPr>
                        <a:t>Fiction</a:t>
                      </a:r>
                    </a:p>
                  </a:txBody>
                  <a:tcPr marL="6350" marR="6350" marT="635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15</a:t>
                      </a:r>
                    </a:p>
                  </a:txBody>
                  <a:tcPr marL="6350" marR="6350" marT="635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32</a:t>
                      </a:r>
                    </a:p>
                  </a:txBody>
                  <a:tcPr marL="6350" marR="6350" marT="635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4150">
                <a:tc>
                  <a:txBody>
                    <a:bodyPr/>
                    <a:lstStyle/>
                    <a:p>
                      <a:pPr algn="ctr" fontAlgn="b"/>
                      <a:r>
                        <a:rPr lang="en-US" sz="1400" b="0" i="0" u="none" strike="noStrike" dirty="0">
                          <a:solidFill>
                            <a:srgbClr val="000000"/>
                          </a:solidFill>
                          <a:effectLst/>
                          <a:latin typeface="Calibri" panose="020F0502020204030204" pitchFamily="34" charset="0"/>
                        </a:rPr>
                        <a:t>N</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FFFF"/>
                    </a:solidFill>
                  </a:tcPr>
                </a:tc>
              </a:tr>
              <a:tr h="184150">
                <a:tc>
                  <a:txBody>
                    <a:bodyPr/>
                    <a:lstStyle/>
                    <a:p>
                      <a:pPr algn="ctr" fontAlgn="b"/>
                      <a:r>
                        <a:rPr lang="en-US" sz="1400" b="0" i="0" u="none" strike="noStrike" dirty="0">
                          <a:solidFill>
                            <a:srgbClr val="000000"/>
                          </a:solidFill>
                          <a:effectLst/>
                          <a:latin typeface="Calibri" panose="020F0502020204030204" pitchFamily="34" charset="0"/>
                        </a:rPr>
                        <a:t>Y</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rgbClr val="FF0000"/>
                    </a:solidFill>
                  </a:tcPr>
                </a:tc>
              </a:tr>
              <a:tr h="184150">
                <a:tc>
                  <a:txBody>
                    <a:bodyPr/>
                    <a:lstStyle/>
                    <a:p>
                      <a:pPr algn="l" fontAlgn="b"/>
                      <a:r>
                        <a:rPr lang="en-US" sz="1400" b="1" i="0" u="none" strike="noStrike" dirty="0">
                          <a:solidFill>
                            <a:srgbClr val="000000"/>
                          </a:solidFill>
                          <a:effectLst/>
                          <a:latin typeface="Calibri" panose="020F0502020204030204" pitchFamily="34" charset="0"/>
                        </a:rPr>
                        <a:t>Non-Fiction</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14</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27</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r>
              <a:tr h="184150">
                <a:tc>
                  <a:txBody>
                    <a:bodyPr/>
                    <a:lstStyle/>
                    <a:p>
                      <a:pPr algn="ctr" fontAlgn="b"/>
                      <a:r>
                        <a:rPr lang="en-US" sz="1400" b="0" i="0" u="none" strike="noStrike" dirty="0">
                          <a:solidFill>
                            <a:srgbClr val="000000"/>
                          </a:solidFill>
                          <a:effectLst/>
                          <a:latin typeface="Calibri" panose="020F0502020204030204" pitchFamily="34" charset="0"/>
                        </a:rPr>
                        <a:t>N</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r>
              <a:tr h="184150">
                <a:tc>
                  <a:txBody>
                    <a:bodyPr/>
                    <a:lstStyle/>
                    <a:p>
                      <a:pPr algn="ctr" fontAlgn="b"/>
                      <a:r>
                        <a:rPr lang="en-US" sz="1400" b="0" i="0" u="none" strike="noStrike" dirty="0">
                          <a:solidFill>
                            <a:srgbClr val="000000"/>
                          </a:solidFill>
                          <a:effectLst/>
                          <a:latin typeface="Calibri" panose="020F0502020204030204" pitchFamily="34" charset="0"/>
                        </a:rPr>
                        <a:t>Y</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6350" marR="6350" marT="6350" marB="0" anchor="b">
                    <a:lnL>
                      <a:noFill/>
                    </a:lnL>
                    <a:lnR>
                      <a:noFill/>
                    </a:lnR>
                    <a:lnT>
                      <a:noFill/>
                    </a:lnT>
                    <a:lnB>
                      <a:noFill/>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6350" marR="6350" marT="6350" marB="0" anchor="b">
                    <a:lnL>
                      <a:noFill/>
                    </a:lnL>
                    <a:lnR>
                      <a:noFill/>
                    </a:lnR>
                    <a:lnT>
                      <a:noFill/>
                    </a:lnT>
                    <a:lnB>
                      <a:noFill/>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rgbClr val="FF0000"/>
                    </a:solidFill>
                  </a:tcPr>
                </a:tc>
              </a:tr>
              <a:tr h="184150">
                <a:tc>
                  <a:txBody>
                    <a:bodyPr/>
                    <a:lstStyle/>
                    <a:p>
                      <a:pPr algn="l" fontAlgn="b"/>
                      <a:r>
                        <a:rPr lang="en-US" sz="1400" b="1" i="0" u="none" strike="noStrike" dirty="0">
                          <a:solidFill>
                            <a:srgbClr val="000000"/>
                          </a:solidFill>
                          <a:effectLst/>
                          <a:latin typeface="Calibri" panose="020F0502020204030204" pitchFamily="34" charset="0"/>
                        </a:rPr>
                        <a:t>Text</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16</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15</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31</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r>
              <a:tr h="184150">
                <a:tc>
                  <a:txBody>
                    <a:bodyPr/>
                    <a:lstStyle/>
                    <a:p>
                      <a:pPr algn="ctr" fontAlgn="b"/>
                      <a:r>
                        <a:rPr lang="en-US" sz="1400" b="0" i="0" u="none" strike="noStrike" dirty="0">
                          <a:solidFill>
                            <a:srgbClr val="000000"/>
                          </a:solidFill>
                          <a:effectLst/>
                          <a:latin typeface="Calibri" panose="020F0502020204030204" pitchFamily="34" charset="0"/>
                        </a:rPr>
                        <a:t>N</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r>
              <a:tr h="184150">
                <a:tc>
                  <a:txBody>
                    <a:bodyPr/>
                    <a:lstStyle/>
                    <a:p>
                      <a:pPr algn="ctr" fontAlgn="b"/>
                      <a:r>
                        <a:rPr lang="en-US" sz="1400" b="0" i="0" u="none" strike="noStrike" dirty="0">
                          <a:solidFill>
                            <a:srgbClr val="000000"/>
                          </a:solidFill>
                          <a:effectLst/>
                          <a:latin typeface="Calibri" panose="020F0502020204030204" pitchFamily="34" charset="0"/>
                        </a:rPr>
                        <a:t>Y</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rgbClr val="FF0000"/>
                    </a:solidFill>
                  </a:tcPr>
                </a:tc>
              </a:tr>
              <a:tr h="184150">
                <a:tc>
                  <a:txBody>
                    <a:bodyPr/>
                    <a:lstStyle/>
                    <a:p>
                      <a:pPr algn="l" fontAlgn="b"/>
                      <a:r>
                        <a:rPr lang="en-US" sz="1400" b="0" i="0" u="none" strike="noStrike" dirty="0">
                          <a:solidFill>
                            <a:srgbClr val="000000"/>
                          </a:solidFill>
                          <a:effectLst/>
                          <a:latin typeface="Calibri" panose="020F0502020204030204" pitchFamily="34" charset="0"/>
                        </a:rPr>
                        <a:t>N Count</a:t>
                      </a:r>
                    </a:p>
                  </a:txBody>
                  <a:tcPr marL="952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a:noFill/>
                    </a:lnL>
                    <a:lnR>
                      <a:noFill/>
                    </a:lnR>
                    <a:lnT>
                      <a:noFill/>
                    </a:lnT>
                    <a:lnB>
                      <a:noFill/>
                    </a:lnB>
                  </a:tcPr>
                </a:tc>
              </a:tr>
              <a:tr h="184150">
                <a:tc>
                  <a:txBody>
                    <a:bodyPr/>
                    <a:lstStyle/>
                    <a:p>
                      <a:pPr algn="l" fontAlgn="b"/>
                      <a:r>
                        <a:rPr lang="en-US" sz="1400" b="0" i="0" u="none" strike="noStrike" dirty="0">
                          <a:solidFill>
                            <a:srgbClr val="000000"/>
                          </a:solidFill>
                          <a:effectLst/>
                          <a:latin typeface="Calibri" panose="020F0502020204030204" pitchFamily="34" charset="0"/>
                        </a:rPr>
                        <a:t>Y Count</a:t>
                      </a:r>
                    </a:p>
                  </a:txBody>
                  <a:tcPr marL="952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r>
              <a:tr h="184150">
                <a:tc>
                  <a:txBody>
                    <a:bodyPr/>
                    <a:lstStyle/>
                    <a:p>
                      <a:pPr algn="l" fontAlgn="b"/>
                      <a:r>
                        <a:rPr lang="en-US" sz="14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400" b="1" i="0" u="none" strike="noStrike" dirty="0">
                          <a:solidFill>
                            <a:srgbClr val="000000"/>
                          </a:solidFill>
                          <a:effectLst/>
                          <a:latin typeface="Calibri" panose="020F0502020204030204" pitchFamily="34" charset="0"/>
                        </a:rPr>
                        <a:t>47</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400" b="1" i="0" u="none" strike="noStrike" dirty="0">
                          <a:solidFill>
                            <a:srgbClr val="000000"/>
                          </a:solidFill>
                          <a:effectLst/>
                          <a:latin typeface="Calibri" panose="020F0502020204030204" pitchFamily="34" charset="0"/>
                        </a:rPr>
                        <a:t>43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400" b="1" i="0" u="none" strike="noStrike" dirty="0">
                          <a:solidFill>
                            <a:srgbClr val="000000"/>
                          </a:solidFill>
                          <a:effectLst/>
                          <a:latin typeface="Calibri" panose="020F0502020204030204" pitchFamily="34" charset="0"/>
                        </a:rPr>
                        <a:t>90</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r h="184150">
                <a:tc>
                  <a:txBody>
                    <a:bodyPr/>
                    <a:lstStyle/>
                    <a:p>
                      <a:pPr algn="l" fontAlgn="b"/>
                      <a:r>
                        <a:rPr lang="en-US" sz="1400" b="0" i="0" u="none" strike="noStrike" dirty="0">
                          <a:solidFill>
                            <a:srgbClr val="000000"/>
                          </a:solidFill>
                          <a:effectLst/>
                          <a:latin typeface="Calibri" panose="020F0502020204030204" pitchFamily="34" charset="0"/>
                        </a:rPr>
                        <a:t>N=Incorrect</a:t>
                      </a:r>
                    </a:p>
                  </a:txBody>
                  <a:tcPr marL="6350" marR="6350" marT="635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r>
              <a:tr h="184150">
                <a:tc>
                  <a:txBody>
                    <a:bodyPr/>
                    <a:lstStyle/>
                    <a:p>
                      <a:pPr algn="l" fontAlgn="b"/>
                      <a:r>
                        <a:rPr lang="en-US" sz="1400" b="0" i="0" u="none" strike="noStrike" dirty="0">
                          <a:solidFill>
                            <a:srgbClr val="000000"/>
                          </a:solidFill>
                          <a:effectLst/>
                          <a:latin typeface="Calibri" panose="020F0502020204030204" pitchFamily="34" charset="0"/>
                        </a:rPr>
                        <a:t>Y=Correct</a:t>
                      </a:r>
                    </a:p>
                  </a:txBody>
                  <a:tcPr marL="6350" marR="6350" marT="635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r>
            </a:tbl>
          </a:graphicData>
        </a:graphic>
      </p:graphicFrame>
    </p:spTree>
    <p:extLst>
      <p:ext uri="{BB962C8B-B14F-4D97-AF65-F5344CB8AC3E}">
        <p14:creationId xmlns:p14="http://schemas.microsoft.com/office/powerpoint/2010/main" val="353888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In conclusion, hardcopy form was </a:t>
            </a:r>
            <a:r>
              <a:rPr lang="en-US" dirty="0" smtClean="0"/>
              <a:t>a more </a:t>
            </a:r>
            <a:r>
              <a:rPr lang="en-US" dirty="0" smtClean="0"/>
              <a:t>effective method to ensure subjects comprehended and retained the information.  </a:t>
            </a:r>
          </a:p>
          <a:p>
            <a:r>
              <a:rPr lang="en-US" dirty="0" smtClean="0"/>
              <a:t>Regardless of </a:t>
            </a:r>
            <a:r>
              <a:rPr lang="en-US" dirty="0" smtClean="0"/>
              <a:t>format, </a:t>
            </a:r>
            <a:r>
              <a:rPr lang="en-US" dirty="0" smtClean="0"/>
              <a:t>subjects scored highest on Textbook, then non-fiction, and then fiction.</a:t>
            </a:r>
          </a:p>
          <a:p>
            <a:r>
              <a:rPr lang="en-US" dirty="0" smtClean="0"/>
              <a:t>These data supports my hypothesis because in the experiment, average scores for hardcopy were higher than the electronic readers, and Textbook/hardcopy was the highest of all conditions in the experiment.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8" y="-66786"/>
            <a:ext cx="2481680" cy="2481680"/>
          </a:xfrm>
          <a:prstGeom prst="rect">
            <a:avLst/>
          </a:prstGeom>
        </p:spPr>
      </p:pic>
      <p:sp>
        <p:nvSpPr>
          <p:cNvPr id="5" name="Slide Number Placeholder 4"/>
          <p:cNvSpPr>
            <a:spLocks noGrp="1"/>
          </p:cNvSpPr>
          <p:nvPr>
            <p:ph type="sldNum" sz="quarter" idx="12"/>
          </p:nvPr>
        </p:nvSpPr>
        <p:spPr/>
        <p:txBody>
          <a:bodyPr/>
          <a:lstStyle/>
          <a:p>
            <a:fld id="{82408B4B-A8A2-4D91-BCA9-9D4A3662EEF1}" type="slidenum">
              <a:rPr lang="en-US" smtClean="0"/>
              <a:t>16</a:t>
            </a:fld>
            <a:endParaRPr lang="en-US" dirty="0"/>
          </a:p>
        </p:txBody>
      </p:sp>
    </p:spTree>
    <p:extLst>
      <p:ext uri="{BB962C8B-B14F-4D97-AF65-F5344CB8AC3E}">
        <p14:creationId xmlns:p14="http://schemas.microsoft.com/office/powerpoint/2010/main" val="38660481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Applications and Further Explorations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My “ Electronic Reader Versus Hardcopy” findings are helpful to real life situations as schools across the country are investing substantial amounts of money and resources in digital technology for their schools.  Even St. Timothy’s is investing money to get middle school students IPads in 2 years.  The price for a 128GB Apple IPad Air is $665, and our current middle school size is around 205 kids. Given this, St. Timothy’s will invest </a:t>
            </a:r>
            <a:r>
              <a:rPr lang="en-US" dirty="0" smtClean="0"/>
              <a:t>approximately </a:t>
            </a:r>
            <a:r>
              <a:rPr lang="en-US" dirty="0" smtClean="0"/>
              <a:t>$136,325 for IPads.  My study shows that St. Timothy’s in the future may spend these dollars, but they may achieve decreased test scores. Since St. Timothy’s is investing that much money in IPads, I would suggest that St. Timothy's run the same experiment but using IPads instead of a laptop.  I think this would be an interesting study because you can hold an IPad like a book, and that may be a factor in increasing comprehension.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975104" cy="15522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50" y="5274310"/>
            <a:ext cx="2762249" cy="15836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111" y="0"/>
            <a:ext cx="1770888" cy="2428646"/>
          </a:xfrm>
          <a:prstGeom prst="rect">
            <a:avLst/>
          </a:prstGeom>
        </p:spPr>
      </p:pic>
      <p:sp>
        <p:nvSpPr>
          <p:cNvPr id="7" name="Slide Number Placeholder 6"/>
          <p:cNvSpPr>
            <a:spLocks noGrp="1"/>
          </p:cNvSpPr>
          <p:nvPr>
            <p:ph type="sldNum" sz="quarter" idx="12"/>
          </p:nvPr>
        </p:nvSpPr>
        <p:spPr/>
        <p:txBody>
          <a:bodyPr/>
          <a:lstStyle/>
          <a:p>
            <a:fld id="{82408B4B-A8A2-4D91-BCA9-9D4A3662EEF1}" type="slidenum">
              <a:rPr lang="en-US" smtClean="0"/>
              <a:t>17</a:t>
            </a:fld>
            <a:endParaRPr lang="en-US" dirty="0"/>
          </a:p>
        </p:txBody>
      </p:sp>
    </p:spTree>
    <p:extLst>
      <p:ext uri="{BB962C8B-B14F-4D97-AF65-F5344CB8AC3E}">
        <p14:creationId xmlns:p14="http://schemas.microsoft.com/office/powerpoint/2010/main" val="34859481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Question</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Do seventh and eighth graders comprehend and retain more information in hardcopy form or in a electronic reader using non-fiction, fiction, and textbook articles/short stories?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478" y="3690518"/>
            <a:ext cx="2523743" cy="25237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094" y="3811219"/>
            <a:ext cx="2720425" cy="24030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294" y="3690518"/>
            <a:ext cx="3408883" cy="23009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2368" y="604517"/>
            <a:ext cx="1775151" cy="1821484"/>
          </a:xfrm>
          <a:prstGeom prst="rect">
            <a:avLst/>
          </a:prstGeom>
        </p:spPr>
      </p:pic>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12250362" y="2839552"/>
              <a:ext cx="386280" cy="100080"/>
            </p14:xfrm>
          </p:contentPart>
        </mc:Choice>
        <mc:Fallback xmlns="">
          <p:pic>
            <p:nvPicPr>
              <p:cNvPr id="23" name="Ink 22"/>
              <p:cNvPicPr/>
              <p:nvPr/>
            </p:nvPicPr>
            <p:blipFill>
              <a:blip r:embed="rId7"/>
              <a:stretch>
                <a:fillRect/>
              </a:stretch>
            </p:blipFill>
            <p:spPr>
              <a:xfrm>
                <a:off x="12241722" y="2833792"/>
                <a:ext cx="408960" cy="118800"/>
              </a:xfrm>
              <a:prstGeom prst="rect">
                <a:avLst/>
              </a:prstGeom>
            </p:spPr>
          </p:pic>
        </mc:Fallback>
      </mc:AlternateContent>
      <p:sp>
        <p:nvSpPr>
          <p:cNvPr id="66" name="Slide Number Placeholder 65"/>
          <p:cNvSpPr>
            <a:spLocks noGrp="1"/>
          </p:cNvSpPr>
          <p:nvPr>
            <p:ph type="sldNum" sz="quarter" idx="12"/>
          </p:nvPr>
        </p:nvSpPr>
        <p:spPr/>
        <p:txBody>
          <a:bodyPr/>
          <a:lstStyle/>
          <a:p>
            <a:fld id="{82408B4B-A8A2-4D91-BCA9-9D4A3662EEF1}" type="slidenum">
              <a:rPr lang="en-US" smtClean="0"/>
              <a:t>2</a:t>
            </a:fld>
            <a:endParaRPr lang="en-US" dirty="0"/>
          </a:p>
        </p:txBody>
      </p:sp>
    </p:spTree>
    <p:extLst>
      <p:ext uri="{BB962C8B-B14F-4D97-AF65-F5344CB8AC3E}">
        <p14:creationId xmlns:p14="http://schemas.microsoft.com/office/powerpoint/2010/main" val="260189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Background Research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457200" lvl="1" indent="0">
              <a:buNone/>
            </a:pPr>
            <a:r>
              <a:rPr lang="en-US" sz="1400" dirty="0" smtClean="0"/>
              <a:t>    </a:t>
            </a:r>
            <a:r>
              <a:rPr lang="en-US" sz="1600" dirty="0" smtClean="0"/>
              <a:t>       Since many of the schools in the US are investing substantial amounts of money in digital technology, </a:t>
            </a:r>
            <a:r>
              <a:rPr lang="en-US" sz="1600" dirty="0"/>
              <a:t>t</a:t>
            </a:r>
            <a:r>
              <a:rPr lang="en-US" sz="1600" dirty="0" smtClean="0"/>
              <a:t>he National Assessment of Educational Progress did a study on all 50 states and found that the states who adopted new digital technology never did a follow up study on their Return on Investment.  In fact, some school districts have found that there has been no measurable improvement in test scores following technology investments. I wondered if there is a difference in comprehension and retention between an e-reader compared to a hardcopy/book amongst my peer group.  In my background research, I found that people who have read on an electronic reader cannot remember events that have happened in chronological order. </a:t>
            </a:r>
            <a:r>
              <a:rPr lang="en-US" sz="1600" dirty="0"/>
              <a:t>I</a:t>
            </a:r>
            <a:r>
              <a:rPr lang="en-US" sz="1600" dirty="0" smtClean="0"/>
              <a:t>n every short story/article that I test, there will be one question dedicated to testing chronological order.  Another surprising part I found out was that people may remember more on a book than a e-reader.  In a book, you have the physical reference point of how much you have read where as with the Kindle, that is just slick and smooth, it is hard to tell how much of the book you have left to read.  So the “feel” of the book also plays a role in the subject’s memory.  In </a:t>
            </a:r>
            <a:r>
              <a:rPr lang="en-US" sz="1600" dirty="0"/>
              <a:t>my study, I plan to test comprehension and retention among seventh and eighth </a:t>
            </a:r>
            <a:r>
              <a:rPr lang="en-US" sz="1600" dirty="0" smtClean="0"/>
              <a:t>graders by having them read either a non-fiction short story, a fiction short story, or a textbook article in an electronic or hardcopy form.  After they have read the short </a:t>
            </a:r>
            <a:r>
              <a:rPr lang="en-US" sz="1600" dirty="0" smtClean="0"/>
              <a:t>story, </a:t>
            </a:r>
            <a:r>
              <a:rPr lang="en-US" sz="1600" dirty="0" smtClean="0"/>
              <a:t>I will hand </a:t>
            </a:r>
            <a:r>
              <a:rPr lang="en-US" sz="1600" dirty="0" smtClean="0"/>
              <a:t>them </a:t>
            </a:r>
            <a:r>
              <a:rPr lang="en-US" sz="1600" dirty="0" smtClean="0"/>
              <a:t>a quiz on the short story/article </a:t>
            </a:r>
            <a:r>
              <a:rPr lang="en-US" sz="1600" dirty="0" smtClean="0"/>
              <a:t>. </a:t>
            </a:r>
            <a:endParaRPr lang="en-US" sz="16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50" y="492393"/>
            <a:ext cx="2064540" cy="20645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197" y="-1"/>
            <a:ext cx="3530803" cy="2411665"/>
          </a:xfrm>
          <a:prstGeom prst="rect">
            <a:avLst/>
          </a:prstGeom>
        </p:spPr>
      </p:pic>
      <p:sp>
        <p:nvSpPr>
          <p:cNvPr id="21" name="Slide Number Placeholder 20"/>
          <p:cNvSpPr>
            <a:spLocks noGrp="1"/>
          </p:cNvSpPr>
          <p:nvPr>
            <p:ph type="sldNum" sz="quarter" idx="12"/>
          </p:nvPr>
        </p:nvSpPr>
        <p:spPr/>
        <p:txBody>
          <a:bodyPr/>
          <a:lstStyle/>
          <a:p>
            <a:fld id="{82408B4B-A8A2-4D91-BCA9-9D4A3662EEF1}" type="slidenum">
              <a:rPr lang="en-US" smtClean="0"/>
              <a:t>3</a:t>
            </a:fld>
            <a:endParaRPr lang="en-US" dirty="0"/>
          </a:p>
        </p:txBody>
      </p:sp>
    </p:spTree>
    <p:extLst>
      <p:ext uri="{BB962C8B-B14F-4D97-AF65-F5344CB8AC3E}">
        <p14:creationId xmlns:p14="http://schemas.microsoft.com/office/powerpoint/2010/main" val="2226516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Hypothesis </a:t>
            </a:r>
            <a:endParaRPr lang="en-US" dirty="0">
              <a:solidFill>
                <a:srgbClr val="FF0000"/>
              </a:solidFill>
            </a:endParaRPr>
          </a:p>
        </p:txBody>
      </p:sp>
      <p:sp>
        <p:nvSpPr>
          <p:cNvPr id="3" name="Content Placeholder 2"/>
          <p:cNvSpPr>
            <a:spLocks noGrp="1"/>
          </p:cNvSpPr>
          <p:nvPr>
            <p:ph sz="half" idx="1"/>
          </p:nvPr>
        </p:nvSpPr>
        <p:spPr/>
        <p:txBody>
          <a:bodyPr/>
          <a:lstStyle/>
          <a:p>
            <a:r>
              <a:rPr lang="en-US" dirty="0" smtClean="0"/>
              <a:t>If subjects are presented information in a hardcopy format, then </a:t>
            </a:r>
            <a:r>
              <a:rPr lang="en-US" dirty="0" smtClean="0"/>
              <a:t>their </a:t>
            </a:r>
            <a:r>
              <a:rPr lang="en-US" dirty="0" smtClean="0"/>
              <a:t>comprehension will be better because of the visual and tactile “feel” of the short stories.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0522" y="716006"/>
            <a:ext cx="7209086" cy="540681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5488" y="225487"/>
            <a:ext cx="2414015" cy="1963043"/>
          </a:xfrm>
          <a:prstGeom prst="rect">
            <a:avLst/>
          </a:prstGeom>
        </p:spPr>
      </p:pic>
      <p:sp>
        <p:nvSpPr>
          <p:cNvPr id="6" name="Slide Number Placeholder 5"/>
          <p:cNvSpPr>
            <a:spLocks noGrp="1"/>
          </p:cNvSpPr>
          <p:nvPr>
            <p:ph type="sldNum" sz="quarter" idx="12"/>
          </p:nvPr>
        </p:nvSpPr>
        <p:spPr/>
        <p:txBody>
          <a:bodyPr/>
          <a:lstStyle/>
          <a:p>
            <a:fld id="{82408B4B-A8A2-4D91-BCA9-9D4A3662EEF1}" type="slidenum">
              <a:rPr lang="en-US" smtClean="0"/>
              <a:t>4</a:t>
            </a:fld>
            <a:endParaRPr lang="en-US" dirty="0"/>
          </a:p>
        </p:txBody>
      </p:sp>
    </p:spTree>
    <p:extLst>
      <p:ext uri="{BB962C8B-B14F-4D97-AF65-F5344CB8AC3E}">
        <p14:creationId xmlns:p14="http://schemas.microsoft.com/office/powerpoint/2010/main" val="20540508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Materials</a:t>
            </a:r>
            <a:endParaRPr lang="en-US" dirty="0">
              <a:solidFill>
                <a:srgbClr val="FF0000"/>
              </a:solidFill>
            </a:endParaRPr>
          </a:p>
        </p:txBody>
      </p:sp>
      <p:sp>
        <p:nvSpPr>
          <p:cNvPr id="3" name="Content Placeholder 2"/>
          <p:cNvSpPr>
            <a:spLocks noGrp="1"/>
          </p:cNvSpPr>
          <p:nvPr>
            <p:ph idx="1"/>
          </p:nvPr>
        </p:nvSpPr>
        <p:spPr>
          <a:xfrm>
            <a:off x="1295401" y="2556932"/>
            <a:ext cx="6298721" cy="3318936"/>
          </a:xfrm>
        </p:spPr>
        <p:txBody>
          <a:bodyPr>
            <a:normAutofit fontScale="62500" lnSpcReduction="20000"/>
          </a:bodyPr>
          <a:lstStyle/>
          <a:p>
            <a:pPr marL="457200" indent="-457200">
              <a:buFont typeface="+mj-lt"/>
              <a:buAutoNum type="arabicPeriod"/>
            </a:pPr>
            <a:r>
              <a:rPr lang="en-US" dirty="0" smtClean="0"/>
              <a:t>5-8 Acer laptops</a:t>
            </a:r>
          </a:p>
          <a:p>
            <a:pPr marL="457200" indent="-457200">
              <a:buFont typeface="+mj-lt"/>
              <a:buAutoNum type="arabicPeriod"/>
            </a:pPr>
            <a:r>
              <a:rPr lang="en-US" dirty="0" smtClean="0"/>
              <a:t>2 short stories( one fiction one non-fiction)</a:t>
            </a:r>
          </a:p>
          <a:p>
            <a:pPr marL="457200" indent="-457200">
              <a:buFont typeface="+mj-lt"/>
              <a:buAutoNum type="arabicPeriod"/>
            </a:pPr>
            <a:r>
              <a:rPr lang="en-US" dirty="0" smtClean="0"/>
              <a:t> 3 different sets of quizzes for each individual genre of short story( subjects reading fiction will need a fiction quiz)  Make sure all of the quizzes are made to test comprehension and retention.  Also make sure that all of the quizzes are at an appropriate reading level for the grade.</a:t>
            </a:r>
          </a:p>
          <a:p>
            <a:pPr marL="457200" indent="-457200">
              <a:buFont typeface="+mj-lt"/>
              <a:buAutoNum type="arabicPeriod"/>
            </a:pPr>
            <a:r>
              <a:rPr lang="en-US" dirty="0" smtClean="0"/>
              <a:t>Microsoft Excel to analyze the data</a:t>
            </a:r>
          </a:p>
          <a:p>
            <a:pPr marL="457200" indent="-457200">
              <a:buFont typeface="+mj-lt"/>
              <a:buAutoNum type="arabicPeriod"/>
            </a:pPr>
            <a:r>
              <a:rPr lang="en-US" dirty="0" smtClean="0"/>
              <a:t>90 subjects </a:t>
            </a:r>
          </a:p>
          <a:p>
            <a:pPr marL="457200" indent="-457200">
              <a:buFont typeface="+mj-lt"/>
              <a:buAutoNum type="arabicPeriod"/>
            </a:pPr>
            <a:r>
              <a:rPr lang="en-US" dirty="0" smtClean="0"/>
              <a:t>1 textbook article( My textbook article came from Digital History, I find Digital History reliable because we have often used it in our History class.)   </a:t>
            </a:r>
          </a:p>
          <a:p>
            <a:pPr marL="457200" indent="-457200">
              <a:buFont typeface="+mj-lt"/>
              <a:buAutoNum type="arabicPeriod"/>
            </a:pPr>
            <a:r>
              <a:rPr lang="en-US" dirty="0" smtClean="0"/>
              <a:t>2 Teachers to aid in data </a:t>
            </a:r>
            <a:r>
              <a:rPr lang="en-US" dirty="0" smtClean="0"/>
              <a:t>collection</a:t>
            </a: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482" y="1051688"/>
            <a:ext cx="3894409" cy="51957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188" y="40835"/>
            <a:ext cx="2495599" cy="2310612"/>
          </a:xfrm>
          <a:prstGeom prst="rect">
            <a:avLst/>
          </a:prstGeom>
        </p:spPr>
      </p:pic>
      <p:sp>
        <p:nvSpPr>
          <p:cNvPr id="200" name="Slide Number Placeholder 199"/>
          <p:cNvSpPr>
            <a:spLocks noGrp="1"/>
          </p:cNvSpPr>
          <p:nvPr>
            <p:ph type="sldNum" sz="quarter" idx="12"/>
          </p:nvPr>
        </p:nvSpPr>
        <p:spPr/>
        <p:txBody>
          <a:bodyPr/>
          <a:lstStyle/>
          <a:p>
            <a:fld id="{82408B4B-A8A2-4D91-BCA9-9D4A3662EEF1}" type="slidenum">
              <a:rPr lang="en-US" smtClean="0"/>
              <a:t>5</a:t>
            </a:fld>
            <a:endParaRPr lang="en-US" dirty="0"/>
          </a:p>
        </p:txBody>
      </p:sp>
      <mc:AlternateContent xmlns:mc="http://schemas.openxmlformats.org/markup-compatibility/2006" xmlns:p14="http://schemas.microsoft.com/office/powerpoint/2010/main">
        <mc:Choice Requires="p14">
          <p:contentPart p14:bwMode="auto" r:id="rId4">
            <p14:nvContentPartPr>
              <p14:cNvPr id="201" name="Ink 200"/>
              <p14:cNvContentPartPr/>
              <p14:nvPr/>
            </p14:nvContentPartPr>
            <p14:xfrm>
              <a:off x="2443962" y="3789592"/>
              <a:ext cx="11160" cy="11520"/>
            </p14:xfrm>
          </p:contentPart>
        </mc:Choice>
        <mc:Fallback xmlns="">
          <p:pic>
            <p:nvPicPr>
              <p:cNvPr id="201" name="Ink 200"/>
              <p:cNvPicPr/>
              <p:nvPr/>
            </p:nvPicPr>
            <p:blipFill>
              <a:blip r:embed="rId5"/>
              <a:stretch>
                <a:fillRect/>
              </a:stretch>
            </p:blipFill>
            <p:spPr>
              <a:xfrm>
                <a:off x="2440002" y="3785992"/>
                <a:ext cx="18720" cy="18360"/>
              </a:xfrm>
              <a:prstGeom prst="rect">
                <a:avLst/>
              </a:prstGeom>
            </p:spPr>
          </p:pic>
        </mc:Fallback>
      </mc:AlternateContent>
    </p:spTree>
    <p:extLst>
      <p:ext uri="{BB962C8B-B14F-4D97-AF65-F5344CB8AC3E}">
        <p14:creationId xmlns:p14="http://schemas.microsoft.com/office/powerpoint/2010/main" val="1860315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Procedure</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342900" indent="-342900">
              <a:buFont typeface="+mj-lt"/>
              <a:buAutoNum type="arabicPeriod"/>
            </a:pPr>
            <a:r>
              <a:rPr lang="en-US" sz="2200" dirty="0" smtClean="0">
                <a:solidFill>
                  <a:schemeClr val="tx1"/>
                </a:solidFill>
              </a:rPr>
              <a:t>Find 2 short stories and 1 textbook article off the web, and make sure that they don’t have any advertisements on them.  If </a:t>
            </a:r>
            <a:r>
              <a:rPr lang="en-US" sz="2200" dirty="0" smtClean="0">
                <a:solidFill>
                  <a:schemeClr val="tx1"/>
                </a:solidFill>
              </a:rPr>
              <a:t>you’re </a:t>
            </a:r>
            <a:r>
              <a:rPr lang="en-US" sz="2200" dirty="0" smtClean="0">
                <a:solidFill>
                  <a:schemeClr val="tx1"/>
                </a:solidFill>
              </a:rPr>
              <a:t>lucky, there might already be questions for a quiz on the website. If not, then you’ll have to make your own questions.  Print hardcopy form of the short stories and put electronic versions of short stories in class </a:t>
            </a:r>
            <a:r>
              <a:rPr lang="en-US" sz="2200" dirty="0" err="1">
                <a:solidFill>
                  <a:schemeClr val="tx1"/>
                </a:solidFill>
              </a:rPr>
              <a:t>W</a:t>
            </a:r>
            <a:r>
              <a:rPr lang="en-US" sz="2200" dirty="0" err="1" smtClean="0">
                <a:solidFill>
                  <a:schemeClr val="tx1"/>
                </a:solidFill>
              </a:rPr>
              <a:t>eebly</a:t>
            </a:r>
            <a:r>
              <a:rPr lang="en-US" sz="2200" dirty="0" smtClean="0">
                <a:solidFill>
                  <a:schemeClr val="tx1"/>
                </a:solidFill>
              </a:rPr>
              <a:t> </a:t>
            </a:r>
            <a:r>
              <a:rPr lang="en-US" sz="2200" dirty="0" smtClean="0">
                <a:solidFill>
                  <a:schemeClr val="tx1"/>
                </a:solidFill>
              </a:rPr>
              <a:t>page(In Microsoft Word format). </a:t>
            </a:r>
            <a:r>
              <a:rPr lang="en-US" sz="2200" dirty="0" smtClean="0">
                <a:solidFill>
                  <a:schemeClr val="tx1"/>
                </a:solidFill>
              </a:rPr>
              <a:t>Prepare test materials for teachers( e.g. quizzes and the individual short stories) </a:t>
            </a:r>
          </a:p>
          <a:p>
            <a:pPr marL="0" indent="0">
              <a:buNone/>
            </a:pPr>
            <a:r>
              <a:rPr lang="en-US" sz="2200" dirty="0" smtClean="0">
                <a:solidFill>
                  <a:schemeClr val="accent1"/>
                </a:solidFill>
              </a:rPr>
              <a:t>2.  </a:t>
            </a:r>
            <a:r>
              <a:rPr lang="en-US" sz="2200" dirty="0" smtClean="0">
                <a:solidFill>
                  <a:schemeClr val="tx1"/>
                </a:solidFill>
              </a:rPr>
              <a:t>Hand the short stories and the quizzes to either Mrs. Sanders (if it’s a eighth grade class </a:t>
            </a:r>
            <a:r>
              <a:rPr lang="en-US" sz="2200" dirty="0" smtClean="0">
                <a:solidFill>
                  <a:schemeClr val="tx1"/>
                </a:solidFill>
              </a:rPr>
              <a:t>you are </a:t>
            </a:r>
            <a:r>
              <a:rPr lang="en-US" sz="2200" dirty="0" smtClean="0">
                <a:solidFill>
                  <a:schemeClr val="tx1"/>
                </a:solidFill>
              </a:rPr>
              <a:t>testing) or Mrs. </a:t>
            </a:r>
            <a:r>
              <a:rPr lang="en-US" sz="2200" dirty="0" err="1" smtClean="0">
                <a:solidFill>
                  <a:schemeClr val="tx1"/>
                </a:solidFill>
              </a:rPr>
              <a:t>Iiames</a:t>
            </a:r>
            <a:r>
              <a:rPr lang="en-US" sz="2200" dirty="0" smtClean="0">
                <a:solidFill>
                  <a:schemeClr val="tx1"/>
                </a:solidFill>
              </a:rPr>
              <a:t> (if it’s</a:t>
            </a:r>
            <a:r>
              <a:rPr lang="en-US" sz="2200" dirty="0" smtClean="0">
                <a:solidFill>
                  <a:schemeClr val="accent1"/>
                </a:solidFill>
              </a:rPr>
              <a:t> </a:t>
            </a:r>
            <a:r>
              <a:rPr lang="en-US" sz="2200" dirty="0" smtClean="0">
                <a:solidFill>
                  <a:schemeClr val="tx1"/>
                </a:solidFill>
              </a:rPr>
              <a:t>a seventh grade class you are testing.)</a:t>
            </a:r>
            <a:endParaRPr lang="en-US" sz="2200" dirty="0" smtClean="0"/>
          </a:p>
          <a:p>
            <a:pPr marL="0" indent="0">
              <a:buNone/>
            </a:pPr>
            <a:r>
              <a:rPr lang="en-US" sz="2200" dirty="0" smtClean="0">
                <a:solidFill>
                  <a:schemeClr val="accent1">
                    <a:lumMod val="60000"/>
                    <a:lumOff val="40000"/>
                  </a:schemeClr>
                </a:solidFill>
              </a:rPr>
              <a:t>3 </a:t>
            </a:r>
            <a:r>
              <a:rPr lang="en-US" sz="2200" dirty="0" smtClean="0">
                <a:solidFill>
                  <a:schemeClr val="tx1"/>
                </a:solidFill>
              </a:rPr>
              <a:t>Have the teachers order half of the students to grab laptops. Have the students who were elected to get a laptop open up to the class </a:t>
            </a:r>
            <a:r>
              <a:rPr lang="en-US" sz="2200" dirty="0" err="1">
                <a:solidFill>
                  <a:schemeClr val="tx1"/>
                </a:solidFill>
              </a:rPr>
              <a:t>W</a:t>
            </a:r>
            <a:r>
              <a:rPr lang="en-US" sz="2200" dirty="0" err="1" smtClean="0">
                <a:solidFill>
                  <a:schemeClr val="tx1"/>
                </a:solidFill>
              </a:rPr>
              <a:t>eebly</a:t>
            </a:r>
            <a:r>
              <a:rPr lang="en-US" sz="2200" dirty="0" smtClean="0">
                <a:solidFill>
                  <a:schemeClr val="tx1"/>
                </a:solidFill>
              </a:rPr>
              <a:t> page.  </a:t>
            </a:r>
          </a:p>
          <a:p>
            <a:pPr marL="0" indent="0">
              <a:buNone/>
            </a:pPr>
            <a:r>
              <a:rPr lang="en-US" sz="2200" dirty="0" smtClean="0">
                <a:solidFill>
                  <a:schemeClr val="accent1">
                    <a:lumMod val="60000"/>
                    <a:lumOff val="40000"/>
                  </a:schemeClr>
                </a:solidFill>
              </a:rPr>
              <a:t>4.</a:t>
            </a:r>
            <a:r>
              <a:rPr lang="en-US" sz="2200" dirty="0" smtClean="0">
                <a:solidFill>
                  <a:schemeClr val="tx1"/>
                </a:solidFill>
              </a:rPr>
              <a:t>Once the e-reader students have pulled the story up on the </a:t>
            </a:r>
            <a:r>
              <a:rPr lang="en-US" sz="2200" dirty="0" err="1">
                <a:solidFill>
                  <a:schemeClr val="tx1"/>
                </a:solidFill>
              </a:rPr>
              <a:t>W</a:t>
            </a:r>
            <a:r>
              <a:rPr lang="en-US" sz="2200" dirty="0" err="1" smtClean="0">
                <a:solidFill>
                  <a:schemeClr val="tx1"/>
                </a:solidFill>
              </a:rPr>
              <a:t>eebly</a:t>
            </a:r>
            <a:r>
              <a:rPr lang="en-US" sz="2200" dirty="0" smtClean="0">
                <a:solidFill>
                  <a:schemeClr val="tx1"/>
                </a:solidFill>
              </a:rPr>
              <a:t> page, hand out the hardcopy version to the rest of the class who don’t have a laptop.  When everybody in the class has the story either on hardcopy form or e-reader, order them to begin to read it. </a:t>
            </a:r>
          </a:p>
          <a:p>
            <a:pPr marL="0" indent="0">
              <a:buNone/>
            </a:pPr>
            <a:r>
              <a:rPr lang="en-US" sz="2200" dirty="0" smtClean="0">
                <a:solidFill>
                  <a:schemeClr val="accent1">
                    <a:lumMod val="60000"/>
                    <a:lumOff val="40000"/>
                  </a:schemeClr>
                </a:solidFill>
              </a:rPr>
              <a:t>5.</a:t>
            </a:r>
            <a:r>
              <a:rPr lang="en-US" sz="2200" dirty="0" smtClean="0">
                <a:solidFill>
                  <a:schemeClr val="tx1"/>
                </a:solidFill>
              </a:rPr>
              <a:t>When the student is finished reading the story tell them to either shut the top of the laptop, or hand their hardcopy form back to the teacher.  Hand the students the quiz when they have done that. </a:t>
            </a:r>
          </a:p>
          <a:p>
            <a:pPr marL="0" indent="0">
              <a:buNone/>
            </a:pPr>
            <a:r>
              <a:rPr lang="en-US" sz="2200" dirty="0" smtClean="0">
                <a:solidFill>
                  <a:schemeClr val="accent1">
                    <a:lumMod val="60000"/>
                    <a:lumOff val="40000"/>
                  </a:schemeClr>
                </a:solidFill>
              </a:rPr>
              <a:t>6.</a:t>
            </a:r>
            <a:r>
              <a:rPr lang="en-US" sz="2200" dirty="0" smtClean="0">
                <a:solidFill>
                  <a:schemeClr val="tx1"/>
                </a:solidFill>
              </a:rPr>
              <a:t> Once they have finished the quiz, have them hand it into the teacher so you can mark whether it’s a boy/girl, grade level 7/8, and electronic/hardcopy.</a:t>
            </a:r>
          </a:p>
          <a:p>
            <a:pPr marL="0" indent="0">
              <a:buNone/>
            </a:pPr>
            <a:r>
              <a:rPr lang="en-US" sz="2200" dirty="0" smtClean="0">
                <a:solidFill>
                  <a:schemeClr val="accent1">
                    <a:lumMod val="60000"/>
                    <a:lumOff val="40000"/>
                  </a:schemeClr>
                </a:solidFill>
              </a:rPr>
              <a:t>7. </a:t>
            </a:r>
            <a:r>
              <a:rPr lang="en-US" sz="2200" dirty="0" smtClean="0">
                <a:solidFill>
                  <a:schemeClr val="tx1"/>
                </a:solidFill>
              </a:rPr>
              <a:t>After you have all the classes quizzes, give them a grade out of 7( e.g.. If they missed one it would be a 6/7.) When you have finished grading all of the tests, input all of the data into Microsoft Excel </a:t>
            </a:r>
            <a:endParaRPr lang="en-US" sz="2200" dirty="0" smtClean="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53" y="615000"/>
            <a:ext cx="1546631" cy="18064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441" y="45084"/>
            <a:ext cx="2819559" cy="28195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053626" y="129862"/>
            <a:ext cx="2395960" cy="2187245"/>
          </a:xfrm>
          <a:prstGeom prst="rect">
            <a:avLst/>
          </a:prstGeom>
        </p:spPr>
      </p:pic>
      <p:sp>
        <p:nvSpPr>
          <p:cNvPr id="68" name="Slide Number Placeholder 67"/>
          <p:cNvSpPr>
            <a:spLocks noGrp="1"/>
          </p:cNvSpPr>
          <p:nvPr>
            <p:ph type="sldNum" sz="quarter" idx="12"/>
          </p:nvPr>
        </p:nvSpPr>
        <p:spPr/>
        <p:txBody>
          <a:bodyPr/>
          <a:lstStyle/>
          <a:p>
            <a:fld id="{82408B4B-A8A2-4D91-BCA9-9D4A3662EEF1}" type="slidenum">
              <a:rPr lang="en-US" smtClean="0"/>
              <a:t>6</a:t>
            </a:fld>
            <a:endParaRPr lang="en-US" dirty="0"/>
          </a:p>
        </p:txBody>
      </p:sp>
    </p:spTree>
    <p:extLst>
      <p:ext uri="{BB962C8B-B14F-4D97-AF65-F5344CB8AC3E}">
        <p14:creationId xmlns:p14="http://schemas.microsoft.com/office/powerpoint/2010/main" val="8722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584" y="932513"/>
            <a:ext cx="9601196" cy="1303867"/>
          </a:xfrm>
        </p:spPr>
        <p:txBody>
          <a:bodyPr/>
          <a:lstStyle/>
          <a:p>
            <a:r>
              <a:rPr lang="en-US" dirty="0" smtClean="0">
                <a:solidFill>
                  <a:srgbClr val="FF0000"/>
                </a:solidFill>
              </a:rPr>
              <a:t>Data</a:t>
            </a:r>
            <a:endParaRPr lang="en-US" dirty="0">
              <a:solidFill>
                <a:srgbClr val="FF0000"/>
              </a:solidFill>
            </a:endParaRPr>
          </a:p>
        </p:txBody>
      </p:sp>
      <p:sp>
        <p:nvSpPr>
          <p:cNvPr id="6" name="TextBox 5"/>
          <p:cNvSpPr txBox="1"/>
          <p:nvPr/>
        </p:nvSpPr>
        <p:spPr>
          <a:xfrm>
            <a:off x="5183427" y="2869114"/>
            <a:ext cx="5713171" cy="1754326"/>
          </a:xfrm>
          <a:prstGeom prst="rect">
            <a:avLst/>
          </a:prstGeom>
          <a:noFill/>
        </p:spPr>
        <p:txBody>
          <a:bodyPr wrap="square" rtlCol="0">
            <a:spAutoFit/>
          </a:bodyPr>
          <a:lstStyle/>
          <a:p>
            <a:r>
              <a:rPr lang="en-US" dirty="0" smtClean="0"/>
              <a:t>90 </a:t>
            </a:r>
            <a:r>
              <a:rPr lang="en-US" dirty="0" smtClean="0"/>
              <a:t>subjects participated </a:t>
            </a:r>
            <a:r>
              <a:rPr lang="en-US" dirty="0" smtClean="0"/>
              <a:t>in my study.  47 of them read off of an electronic reader while 43 read in hardcopy form.  All of my test subjects </a:t>
            </a:r>
            <a:r>
              <a:rPr lang="en-US" dirty="0" smtClean="0"/>
              <a:t>attend </a:t>
            </a:r>
            <a:r>
              <a:rPr lang="en-US" dirty="0" smtClean="0"/>
              <a:t>St. Timothy’s School, and they are all from 7</a:t>
            </a:r>
            <a:r>
              <a:rPr lang="en-US" baseline="30000" dirty="0" smtClean="0"/>
              <a:t>th</a:t>
            </a:r>
            <a:r>
              <a:rPr lang="en-US" dirty="0" smtClean="0"/>
              <a:t> and 8</a:t>
            </a:r>
            <a:r>
              <a:rPr lang="en-US" baseline="30000" dirty="0" smtClean="0"/>
              <a:t>th</a:t>
            </a:r>
            <a:r>
              <a:rPr lang="en-US" dirty="0" smtClean="0"/>
              <a:t> grade.  </a:t>
            </a:r>
            <a:r>
              <a:rPr lang="en-US" dirty="0" smtClean="0"/>
              <a:t>Also, </a:t>
            </a:r>
            <a:r>
              <a:rPr lang="en-US" dirty="0" smtClean="0"/>
              <a:t>all of the subjects were randomly chosen by the teachers, and they tried to mix the genders evenly for electronic/hardcopy.</a:t>
            </a:r>
            <a:endParaRPr lang="en-US" dirty="0"/>
          </a:p>
        </p:txBody>
      </p:sp>
      <p:sp>
        <p:nvSpPr>
          <p:cNvPr id="53" name="Slide Number Placeholder 52"/>
          <p:cNvSpPr>
            <a:spLocks noGrp="1"/>
          </p:cNvSpPr>
          <p:nvPr>
            <p:ph type="sldNum" sz="quarter" idx="12"/>
          </p:nvPr>
        </p:nvSpPr>
        <p:spPr/>
        <p:txBody>
          <a:bodyPr/>
          <a:lstStyle/>
          <a:p>
            <a:fld id="{82408B4B-A8A2-4D91-BCA9-9D4A3662EEF1}" type="slidenum">
              <a:rPr lang="en-US" smtClean="0"/>
              <a:t>7</a:t>
            </a:fld>
            <a:endParaRPr lang="en-US" dirty="0"/>
          </a:p>
        </p:txBody>
      </p:sp>
      <p:graphicFrame>
        <p:nvGraphicFramePr>
          <p:cNvPr id="55" name="Table 54"/>
          <p:cNvGraphicFramePr>
            <a:graphicFrameLocks noGrp="1"/>
          </p:cNvGraphicFramePr>
          <p:nvPr>
            <p:extLst>
              <p:ext uri="{D42A27DB-BD31-4B8C-83A1-F6EECF244321}">
                <p14:modId xmlns:p14="http://schemas.microsoft.com/office/powerpoint/2010/main" val="3556435214"/>
              </p:ext>
            </p:extLst>
          </p:nvPr>
        </p:nvGraphicFramePr>
        <p:xfrm>
          <a:off x="903344" y="2110632"/>
          <a:ext cx="3867129" cy="4137768"/>
        </p:xfrm>
        <a:graphic>
          <a:graphicData uri="http://schemas.openxmlformats.org/drawingml/2006/table">
            <a:tbl>
              <a:tblPr/>
              <a:tblGrid>
                <a:gridCol w="1223584"/>
                <a:gridCol w="885630"/>
                <a:gridCol w="866663"/>
                <a:gridCol w="891252"/>
              </a:tblGrid>
              <a:tr h="138245">
                <a:tc>
                  <a:txBody>
                    <a:bodyPr/>
                    <a:lstStyle/>
                    <a:p>
                      <a:pPr algn="l" fontAlgn="b"/>
                      <a:r>
                        <a:rPr lang="en-US" sz="1100" b="1" i="0" u="none" strike="noStrike" dirty="0">
                          <a:solidFill>
                            <a:srgbClr val="000000"/>
                          </a:solidFill>
                          <a:effectLst/>
                          <a:latin typeface="Calibri" panose="020F0502020204030204" pitchFamily="34" charset="0"/>
                        </a:rPr>
                        <a:t>Count of subject</a:t>
                      </a:r>
                    </a:p>
                  </a:txBody>
                  <a:tcPr marL="4767" marR="4767" marT="4767" marB="0" anchor="b">
                    <a:lnL>
                      <a:noFill/>
                    </a:lnL>
                    <a:lnR>
                      <a:noFill/>
                    </a:lnR>
                    <a:lnT>
                      <a:noFill/>
                    </a:lnT>
                    <a:lnB>
                      <a:noFill/>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Column Labels</a:t>
                      </a:r>
                    </a:p>
                  </a:txBody>
                  <a:tcPr marL="4767" marR="4767" marT="4767"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4767" marR="4767" marT="4767" marB="0" anchor="b">
                    <a:lnL>
                      <a:noFill/>
                    </a:lnL>
                    <a:lnR>
                      <a:noFill/>
                    </a:lnR>
                    <a:lnT>
                      <a:noFill/>
                    </a:lnT>
                    <a:lnB>
                      <a:noFill/>
                    </a:lnB>
                    <a:solidFill>
                      <a:srgbClr val="DCE6F1"/>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4767" marR="4767" marT="4767" marB="0" anchor="b">
                    <a:lnL>
                      <a:noFill/>
                    </a:lnL>
                    <a:lnR>
                      <a:noFill/>
                    </a:lnR>
                    <a:lnT>
                      <a:noFill/>
                    </a:lnT>
                    <a:lnB>
                      <a:noFill/>
                    </a:lnB>
                    <a:solidFill>
                      <a:srgbClr val="DCE6F1"/>
                    </a:solidFill>
                  </a:tcPr>
                </a:tc>
              </a:tr>
              <a:tr h="138245">
                <a:tc>
                  <a:txBody>
                    <a:bodyPr/>
                    <a:lstStyle/>
                    <a:p>
                      <a:pPr algn="l" fontAlgn="b"/>
                      <a:r>
                        <a:rPr lang="en-US" sz="1100" b="1" i="0" u="none" strike="noStrike" dirty="0">
                          <a:solidFill>
                            <a:srgbClr val="000000"/>
                          </a:solidFill>
                          <a:effectLst/>
                          <a:latin typeface="Calibri" panose="020F0502020204030204" pitchFamily="34" charset="0"/>
                        </a:rPr>
                        <a:t>Row Labels</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Electronic</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Paper</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100" b="1" i="0" u="none" strike="noStrike" dirty="0">
                          <a:solidFill>
                            <a:srgbClr val="000000"/>
                          </a:solidFill>
                          <a:effectLst/>
                          <a:latin typeface="Calibri" panose="020F0502020204030204" pitchFamily="34" charset="0"/>
                        </a:rPr>
                        <a:t>Grand Total</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138245">
                <a:tc>
                  <a:txBody>
                    <a:bodyPr/>
                    <a:lstStyle/>
                    <a:p>
                      <a:pPr algn="l" fontAlgn="b"/>
                      <a:r>
                        <a:rPr lang="en-US" sz="1100" b="1" i="0" u="none" strike="noStrike" dirty="0">
                          <a:solidFill>
                            <a:srgbClr val="000000"/>
                          </a:solidFill>
                          <a:effectLst/>
                          <a:latin typeface="Calibri" panose="020F0502020204030204" pitchFamily="34" charset="0"/>
                        </a:rPr>
                        <a:t>Fiction</a:t>
                      </a:r>
                    </a:p>
                  </a:txBody>
                  <a:tcPr marL="4767" marR="4767" marT="476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17</a:t>
                      </a:r>
                    </a:p>
                  </a:txBody>
                  <a:tcPr marL="4767" marR="4767" marT="476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15</a:t>
                      </a:r>
                    </a:p>
                  </a:txBody>
                  <a:tcPr marL="4767" marR="4767" marT="476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32</a:t>
                      </a:r>
                    </a:p>
                  </a:txBody>
                  <a:tcPr marL="4767" marR="4767" marT="476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38245">
                <a:tc>
                  <a:txBody>
                    <a:bodyPr/>
                    <a:lstStyle/>
                    <a:p>
                      <a:pPr algn="l" fontAlgn="b"/>
                      <a:r>
                        <a:rPr lang="en-US" sz="1100" b="1" i="0" u="none" strike="noStrike" dirty="0">
                          <a:solidFill>
                            <a:srgbClr val="000000"/>
                          </a:solidFill>
                          <a:effectLst/>
                          <a:latin typeface="Calibri" panose="020F0502020204030204" pitchFamily="34" charset="0"/>
                        </a:rPr>
                        <a:t>7</a:t>
                      </a:r>
                    </a:p>
                  </a:txBody>
                  <a:tcPr marL="71506"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9</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9</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18</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F</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M</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4767" marR="4767" marT="4767" marB="0" anchor="b">
                    <a:lnL>
                      <a:noFill/>
                    </a:lnL>
                    <a:lnR>
                      <a:noFill/>
                    </a:lnR>
                    <a:lnT>
                      <a:noFill/>
                    </a:lnT>
                    <a:lnB>
                      <a:noFill/>
                    </a:lnB>
                  </a:tcPr>
                </a:tc>
              </a:tr>
              <a:tr h="138245">
                <a:tc>
                  <a:txBody>
                    <a:bodyPr/>
                    <a:lstStyle/>
                    <a:p>
                      <a:pPr algn="l" fontAlgn="b"/>
                      <a:r>
                        <a:rPr lang="en-US" sz="1100" b="1" i="0" u="none" strike="noStrike" dirty="0">
                          <a:solidFill>
                            <a:srgbClr val="000000"/>
                          </a:solidFill>
                          <a:effectLst/>
                          <a:latin typeface="Calibri" panose="020F0502020204030204" pitchFamily="34" charset="0"/>
                        </a:rPr>
                        <a:t>8</a:t>
                      </a:r>
                    </a:p>
                  </a:txBody>
                  <a:tcPr marL="71506"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4767"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6</a:t>
                      </a:r>
                    </a:p>
                  </a:txBody>
                  <a:tcPr marL="4767"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14</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F</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M</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4767" marR="4767" marT="4767" marB="0" anchor="b">
                    <a:lnL>
                      <a:noFill/>
                    </a:lnL>
                    <a:lnR>
                      <a:noFill/>
                    </a:lnR>
                    <a:lnT>
                      <a:noFill/>
                    </a:lnT>
                    <a:lnB>
                      <a:noFill/>
                    </a:lnB>
                  </a:tcPr>
                </a:tc>
              </a:tr>
              <a:tr h="138245">
                <a:tc>
                  <a:txBody>
                    <a:bodyPr/>
                    <a:lstStyle/>
                    <a:p>
                      <a:pPr algn="l" fontAlgn="b"/>
                      <a:r>
                        <a:rPr lang="en-US" sz="1100" b="1" i="0" u="none" strike="noStrike" dirty="0">
                          <a:solidFill>
                            <a:srgbClr val="000000"/>
                          </a:solidFill>
                          <a:effectLst/>
                          <a:latin typeface="Calibri" panose="020F0502020204030204" pitchFamily="34" charset="0"/>
                        </a:rPr>
                        <a:t>Non-Fiction</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14</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13</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27</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r>
              <a:tr h="138245">
                <a:tc>
                  <a:txBody>
                    <a:bodyPr/>
                    <a:lstStyle/>
                    <a:p>
                      <a:pPr algn="l" fontAlgn="b"/>
                      <a:r>
                        <a:rPr lang="en-US" sz="1100" b="1" i="0" u="none" strike="noStrike" dirty="0">
                          <a:solidFill>
                            <a:srgbClr val="000000"/>
                          </a:solidFill>
                          <a:effectLst/>
                          <a:latin typeface="Calibri" panose="020F0502020204030204" pitchFamily="34" charset="0"/>
                        </a:rPr>
                        <a:t>7</a:t>
                      </a:r>
                    </a:p>
                  </a:txBody>
                  <a:tcPr marL="71506"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7</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15</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F</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M</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9</a:t>
                      </a:r>
                    </a:p>
                  </a:txBody>
                  <a:tcPr marL="4767" marR="4767" marT="4767" marB="0" anchor="b">
                    <a:lnL>
                      <a:noFill/>
                    </a:lnL>
                    <a:lnR>
                      <a:noFill/>
                    </a:lnR>
                    <a:lnT>
                      <a:noFill/>
                    </a:lnT>
                    <a:lnB>
                      <a:noFill/>
                    </a:lnB>
                  </a:tcPr>
                </a:tc>
              </a:tr>
              <a:tr h="138245">
                <a:tc>
                  <a:txBody>
                    <a:bodyPr/>
                    <a:lstStyle/>
                    <a:p>
                      <a:pPr algn="l" fontAlgn="b"/>
                      <a:r>
                        <a:rPr lang="en-US" sz="1100" b="1" i="0" u="none" strike="noStrike" dirty="0">
                          <a:solidFill>
                            <a:srgbClr val="000000"/>
                          </a:solidFill>
                          <a:effectLst/>
                          <a:latin typeface="Calibri" panose="020F0502020204030204" pitchFamily="34" charset="0"/>
                        </a:rPr>
                        <a:t>8</a:t>
                      </a:r>
                    </a:p>
                  </a:txBody>
                  <a:tcPr marL="71506"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6</a:t>
                      </a:r>
                    </a:p>
                  </a:txBody>
                  <a:tcPr marL="4767"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6</a:t>
                      </a:r>
                    </a:p>
                  </a:txBody>
                  <a:tcPr marL="4767"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12</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F</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M</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r>
              <a:tr h="138245">
                <a:tc>
                  <a:txBody>
                    <a:bodyPr/>
                    <a:lstStyle/>
                    <a:p>
                      <a:pPr algn="l" fontAlgn="b"/>
                      <a:r>
                        <a:rPr lang="en-US" sz="1100" b="1" i="0" u="none" strike="noStrike" dirty="0">
                          <a:solidFill>
                            <a:srgbClr val="000000"/>
                          </a:solidFill>
                          <a:effectLst/>
                          <a:latin typeface="Calibri" panose="020F0502020204030204" pitchFamily="34" charset="0"/>
                        </a:rPr>
                        <a:t>Text</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16</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15</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31</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r>
              <a:tr h="138245">
                <a:tc>
                  <a:txBody>
                    <a:bodyPr/>
                    <a:lstStyle/>
                    <a:p>
                      <a:pPr algn="l" fontAlgn="b"/>
                      <a:r>
                        <a:rPr lang="en-US" sz="1100" b="1" i="0" u="none" strike="noStrike" dirty="0">
                          <a:solidFill>
                            <a:srgbClr val="000000"/>
                          </a:solidFill>
                          <a:effectLst/>
                          <a:latin typeface="Calibri" panose="020F0502020204030204" pitchFamily="34" charset="0"/>
                        </a:rPr>
                        <a:t>7</a:t>
                      </a:r>
                    </a:p>
                  </a:txBody>
                  <a:tcPr marL="71506"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16</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F</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M</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4767" marR="4767" marT="4767" marB="0" anchor="b">
                    <a:lnL>
                      <a:noFill/>
                    </a:lnL>
                    <a:lnR>
                      <a:noFill/>
                    </a:lnR>
                    <a:lnT>
                      <a:noFill/>
                    </a:lnT>
                    <a:lnB>
                      <a:noFill/>
                    </a:lnB>
                  </a:tcPr>
                </a:tc>
              </a:tr>
              <a:tr h="138245">
                <a:tc>
                  <a:txBody>
                    <a:bodyPr/>
                    <a:lstStyle/>
                    <a:p>
                      <a:pPr algn="l" fontAlgn="b"/>
                      <a:r>
                        <a:rPr lang="en-US" sz="1100" b="1" i="0" u="none" strike="noStrike" dirty="0">
                          <a:solidFill>
                            <a:srgbClr val="000000"/>
                          </a:solidFill>
                          <a:effectLst/>
                          <a:latin typeface="Calibri" panose="020F0502020204030204" pitchFamily="34" charset="0"/>
                        </a:rPr>
                        <a:t>8</a:t>
                      </a:r>
                    </a:p>
                  </a:txBody>
                  <a:tcPr marL="71506"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4767"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7</a:t>
                      </a:r>
                    </a:p>
                  </a:txBody>
                  <a:tcPr marL="4767" marR="4767" marT="4767"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15</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F</a:t>
                      </a:r>
                    </a:p>
                  </a:txBody>
                  <a:tcPr marL="143012"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4767" marR="4767" marT="4767"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10</a:t>
                      </a:r>
                    </a:p>
                  </a:txBody>
                  <a:tcPr marL="4767" marR="4767" marT="4767" marB="0" anchor="b">
                    <a:lnL>
                      <a:noFill/>
                    </a:lnL>
                    <a:lnR>
                      <a:noFill/>
                    </a:lnR>
                    <a:lnT>
                      <a:noFill/>
                    </a:lnT>
                    <a:lnB>
                      <a:noFill/>
                    </a:lnB>
                  </a:tcPr>
                </a:tc>
              </a:tr>
              <a:tr h="138245">
                <a:tc>
                  <a:txBody>
                    <a:bodyPr/>
                    <a:lstStyle/>
                    <a:p>
                      <a:pPr algn="l" fontAlgn="b"/>
                      <a:r>
                        <a:rPr lang="en-US" sz="1100" b="0" i="0" u="none" strike="noStrike" dirty="0">
                          <a:solidFill>
                            <a:srgbClr val="000000"/>
                          </a:solidFill>
                          <a:effectLst/>
                          <a:latin typeface="Calibri" panose="020F0502020204030204" pitchFamily="34" charset="0"/>
                        </a:rPr>
                        <a:t>M</a:t>
                      </a:r>
                    </a:p>
                  </a:txBody>
                  <a:tcPr marL="143012"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4767" marR="4767" marT="4767" marB="0" anchor="b">
                    <a:lnL>
                      <a:noFill/>
                    </a:lnL>
                    <a:lnR>
                      <a:noFill/>
                    </a:lnR>
                    <a:lnT>
                      <a:noFill/>
                    </a:lnT>
                    <a:lnB w="6350" cap="flat" cmpd="sng" algn="ctr">
                      <a:solidFill>
                        <a:srgbClr val="95B3D7"/>
                      </a:solidFill>
                      <a:prstDash val="solid"/>
                      <a:round/>
                      <a:headEnd type="none" w="med" len="med"/>
                      <a:tailEnd type="none" w="med" len="med"/>
                    </a:lnB>
                  </a:tcPr>
                </a:tc>
              </a:tr>
              <a:tr h="138245">
                <a:tc>
                  <a:txBody>
                    <a:bodyPr/>
                    <a:lstStyle/>
                    <a:p>
                      <a:pPr algn="l" fontAlgn="b"/>
                      <a:r>
                        <a:rPr lang="en-US" sz="1100" b="1" i="0" u="none" strike="noStrike" dirty="0">
                          <a:solidFill>
                            <a:srgbClr val="000000"/>
                          </a:solidFill>
                          <a:effectLst/>
                          <a:latin typeface="Calibri" panose="020F0502020204030204" pitchFamily="34" charset="0"/>
                        </a:rPr>
                        <a:t>Grand Total</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47</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43</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90</a:t>
                      </a:r>
                    </a:p>
                  </a:txBody>
                  <a:tcPr marL="4767" marR="4767" marT="476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43"/>
            <a:ext cx="1702079" cy="1830192"/>
          </a:xfrm>
          <a:prstGeom prst="rect">
            <a:avLst/>
          </a:prstGeom>
        </p:spPr>
      </p:pic>
    </p:spTree>
    <p:extLst>
      <p:ext uri="{BB962C8B-B14F-4D97-AF65-F5344CB8AC3E}">
        <p14:creationId xmlns:p14="http://schemas.microsoft.com/office/powerpoint/2010/main" val="4065885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Analysis - Averages</a:t>
            </a:r>
            <a:endParaRPr lang="en-US" dirty="0">
              <a:solidFill>
                <a:srgbClr val="FF0000"/>
              </a:solidFill>
            </a:endParaRPr>
          </a:p>
        </p:txBody>
      </p:sp>
      <p:sp>
        <p:nvSpPr>
          <p:cNvPr id="4" name="Content Placeholder 3"/>
          <p:cNvSpPr>
            <a:spLocks noGrp="1"/>
          </p:cNvSpPr>
          <p:nvPr>
            <p:ph sz="half" idx="2"/>
          </p:nvPr>
        </p:nvSpPr>
        <p:spPr/>
        <p:txBody>
          <a:bodyPr>
            <a:normAutofit/>
          </a:bodyPr>
          <a:lstStyle/>
          <a:p>
            <a:r>
              <a:rPr lang="en-US" sz="2000" dirty="0" smtClean="0"/>
              <a:t>Regardless of genre, </a:t>
            </a:r>
            <a:r>
              <a:rPr lang="en-US" sz="2000" dirty="0" smtClean="0"/>
              <a:t>subjects’ </a:t>
            </a:r>
            <a:r>
              <a:rPr lang="en-US" sz="2000" dirty="0" smtClean="0"/>
              <a:t>comprehension was highest for the hard copy format vs electronic. On average, scores for the hard copy method were 20% higher.</a:t>
            </a:r>
          </a:p>
          <a:p>
            <a:r>
              <a:rPr lang="en-US" sz="2000" dirty="0" smtClean="0"/>
              <a:t>Regardless of format (electronic vs hard copy) subjects scored highest on the textbook, then non-fiction formats.</a:t>
            </a:r>
          </a:p>
          <a:p>
            <a:endParaRPr lang="en-US" sz="2000" dirty="0" smtClean="0"/>
          </a:p>
          <a:p>
            <a:endParaRPr lang="en-US" sz="2000" dirty="0" smtClean="0"/>
          </a:p>
          <a:p>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81959" cy="2488019"/>
          </a:xfrm>
          <a:prstGeom prst="rect">
            <a:avLst/>
          </a:prstGeom>
        </p:spPr>
      </p:pic>
      <p:graphicFrame>
        <p:nvGraphicFramePr>
          <p:cNvPr id="48" name="Table 47"/>
          <p:cNvGraphicFramePr>
            <a:graphicFrameLocks noGrp="1"/>
          </p:cNvGraphicFramePr>
          <p:nvPr/>
        </p:nvGraphicFramePr>
        <p:xfrm>
          <a:off x="946740" y="2692843"/>
          <a:ext cx="4015119" cy="2603756"/>
        </p:xfrm>
        <a:graphic>
          <a:graphicData uri="http://schemas.openxmlformats.org/drawingml/2006/table">
            <a:tbl>
              <a:tblPr/>
              <a:tblGrid>
                <a:gridCol w="1417880"/>
                <a:gridCol w="1113102"/>
                <a:gridCol w="702315"/>
                <a:gridCol w="781822"/>
              </a:tblGrid>
              <a:tr h="373444">
                <a:tc>
                  <a:txBody>
                    <a:bodyPr/>
                    <a:lstStyle/>
                    <a:p>
                      <a:pPr algn="l" fontAlgn="b"/>
                      <a:r>
                        <a:rPr lang="en-US" sz="1800" b="1" i="0" u="none" strike="noStrike" dirty="0">
                          <a:solidFill>
                            <a:srgbClr val="000000"/>
                          </a:solidFill>
                          <a:effectLst/>
                          <a:latin typeface="Calibri" panose="020F0502020204030204" pitchFamily="34" charset="0"/>
                        </a:rPr>
                        <a:t>Average Correct Score</a:t>
                      </a:r>
                    </a:p>
                  </a:txBody>
                  <a:tcPr marL="6350" marR="6350" marT="6350" marB="0" anchor="b">
                    <a:lnL>
                      <a:noFill/>
                    </a:lnL>
                    <a:lnR>
                      <a:noFill/>
                    </a:lnR>
                    <a:lnT>
                      <a:noFill/>
                    </a:lnT>
                    <a:lnB>
                      <a:noFill/>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Column Labels</a:t>
                      </a:r>
                    </a:p>
                  </a:txBody>
                  <a:tcPr marL="6350" marR="6350" marT="6350" marB="0" anchor="b">
                    <a:lnL>
                      <a:noFill/>
                    </a:lnL>
                    <a:lnR>
                      <a:noFill/>
                    </a:lnR>
                    <a:lnT>
                      <a:noFill/>
                    </a:lnT>
                    <a:lnB>
                      <a:noFill/>
                    </a:lnB>
                    <a:solidFill>
                      <a:srgbClr val="DCE6F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r>
              <a:tr h="373444">
                <a:tc>
                  <a:txBody>
                    <a:bodyPr/>
                    <a:lstStyle/>
                    <a:p>
                      <a:pPr algn="l" fontAlgn="b"/>
                      <a:r>
                        <a:rPr lang="en-US" sz="1800" b="1" i="0" u="none" strike="noStrike" dirty="0">
                          <a:solidFill>
                            <a:srgbClr val="000000"/>
                          </a:solidFill>
                          <a:effectLst/>
                          <a:latin typeface="Calibri" panose="020F0502020204030204" pitchFamily="34" charset="0"/>
                        </a:rPr>
                        <a:t>Row Labels</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Electronic</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Hard Copy</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373444">
                <a:tc>
                  <a:txBody>
                    <a:bodyPr/>
                    <a:lstStyle/>
                    <a:p>
                      <a:pPr algn="l" fontAlgn="b"/>
                      <a:r>
                        <a:rPr lang="en-US" sz="1800" b="0" i="0" u="none" strike="noStrike" dirty="0">
                          <a:solidFill>
                            <a:srgbClr val="000000"/>
                          </a:solidFill>
                          <a:effectLst/>
                          <a:latin typeface="Calibri" panose="020F0502020204030204" pitchFamily="34" charset="0"/>
                        </a:rPr>
                        <a:t>Fiction</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1.82</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2.53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2.16</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FF00"/>
                    </a:solidFill>
                  </a:tcPr>
                </a:tc>
              </a:tr>
              <a:tr h="373444">
                <a:tc>
                  <a:txBody>
                    <a:bodyPr/>
                    <a:lstStyle/>
                    <a:p>
                      <a:pPr algn="l" fontAlgn="b"/>
                      <a:r>
                        <a:rPr lang="en-US" sz="1800" b="0" i="0" u="none" strike="noStrike" dirty="0">
                          <a:solidFill>
                            <a:srgbClr val="000000"/>
                          </a:solidFill>
                          <a:effectLst/>
                          <a:latin typeface="Calibri" panose="020F0502020204030204" pitchFamily="34" charset="0"/>
                        </a:rPr>
                        <a:t>Non-Fiction</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3.43</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4.77</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4.07</a:t>
                      </a:r>
                    </a:p>
                  </a:txBody>
                  <a:tcPr marL="6350" marR="6350" marT="6350" marB="0" anchor="b">
                    <a:lnL>
                      <a:noFill/>
                    </a:lnL>
                    <a:lnR>
                      <a:noFill/>
                    </a:lnR>
                    <a:lnT>
                      <a:noFill/>
                    </a:lnT>
                    <a:lnB>
                      <a:noFill/>
                    </a:lnB>
                    <a:solidFill>
                      <a:srgbClr val="FFFF00"/>
                    </a:solidFill>
                  </a:tcPr>
                </a:tc>
              </a:tr>
              <a:tr h="373444">
                <a:tc>
                  <a:txBody>
                    <a:bodyPr/>
                    <a:lstStyle/>
                    <a:p>
                      <a:pPr algn="l" fontAlgn="b"/>
                      <a:r>
                        <a:rPr lang="en-US" sz="1800" b="0" i="0" u="none" strike="noStrike" dirty="0">
                          <a:solidFill>
                            <a:srgbClr val="000000"/>
                          </a:solidFill>
                          <a:effectLst/>
                          <a:latin typeface="Calibri" panose="020F0502020204030204" pitchFamily="34" charset="0"/>
                        </a:rPr>
                        <a:t>Text</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5.31</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5.40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5.35</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FFFF00"/>
                    </a:solidFill>
                  </a:tcPr>
                </a:tc>
              </a:tr>
              <a:tr h="373444">
                <a:tc>
                  <a:txBody>
                    <a:bodyPr/>
                    <a:lstStyle/>
                    <a:p>
                      <a:pPr algn="l" fontAlgn="b"/>
                      <a:r>
                        <a:rPr lang="en-US" sz="18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800" b="1" i="0" u="none" strike="noStrike" dirty="0">
                          <a:solidFill>
                            <a:srgbClr val="000000"/>
                          </a:solidFill>
                          <a:effectLst/>
                          <a:latin typeface="Calibri" panose="020F0502020204030204" pitchFamily="34" charset="0"/>
                        </a:rPr>
                        <a:t>3.49</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c>
                  <a:txBody>
                    <a:bodyPr/>
                    <a:lstStyle/>
                    <a:p>
                      <a:pPr algn="ctr" fontAlgn="b"/>
                      <a:r>
                        <a:rPr lang="en-US" sz="1800" b="1" i="0" u="none" strike="noStrike" dirty="0">
                          <a:solidFill>
                            <a:srgbClr val="000000"/>
                          </a:solidFill>
                          <a:effectLst/>
                          <a:latin typeface="Calibri" panose="020F0502020204030204" pitchFamily="34" charset="0"/>
                        </a:rPr>
                        <a:t>4.21</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FF0000"/>
                    </a:solidFill>
                  </a:tcPr>
                </a:tc>
                <a:tc>
                  <a:txBody>
                    <a:bodyPr/>
                    <a:lstStyle/>
                    <a:p>
                      <a:pPr algn="ctr" fontAlgn="b"/>
                      <a:r>
                        <a:rPr lang="en-US" sz="1800" b="1" i="0" u="none" strike="noStrike" dirty="0">
                          <a:solidFill>
                            <a:srgbClr val="000000"/>
                          </a:solidFill>
                          <a:effectLst/>
                          <a:latin typeface="Calibri" panose="020F0502020204030204" pitchFamily="34" charset="0"/>
                        </a:rPr>
                        <a:t>3.83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
        <p:nvSpPr>
          <p:cNvPr id="7" name="Slide Number Placeholder 6"/>
          <p:cNvSpPr>
            <a:spLocks noGrp="1"/>
          </p:cNvSpPr>
          <p:nvPr>
            <p:ph type="sldNum" sz="quarter" idx="12"/>
          </p:nvPr>
        </p:nvSpPr>
        <p:spPr/>
        <p:txBody>
          <a:bodyPr/>
          <a:lstStyle/>
          <a:p>
            <a:fld id="{82408B4B-A8A2-4D91-BCA9-9D4A3662EEF1}" type="slidenum">
              <a:rPr lang="en-US" smtClean="0"/>
              <a:t>8</a:t>
            </a:fld>
            <a:endParaRPr lang="en-US" dirty="0"/>
          </a:p>
        </p:txBody>
      </p:sp>
      <p:sp>
        <p:nvSpPr>
          <p:cNvPr id="8" name="Left Brace 7"/>
          <p:cNvSpPr/>
          <p:nvPr/>
        </p:nvSpPr>
        <p:spPr>
          <a:xfrm rot="16200000">
            <a:off x="2993232" y="5279231"/>
            <a:ext cx="264319" cy="5643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2750929" y="5843349"/>
            <a:ext cx="800797" cy="369332"/>
          </a:xfrm>
          <a:prstGeom prst="rect">
            <a:avLst/>
          </a:prstGeom>
          <a:noFill/>
        </p:spPr>
        <p:txBody>
          <a:bodyPr wrap="none" rtlCol="0">
            <a:spAutoFit/>
          </a:bodyPr>
          <a:lstStyle/>
          <a:p>
            <a:r>
              <a:rPr lang="en-US" dirty="0" smtClean="0"/>
              <a:t>format</a:t>
            </a:r>
            <a:endParaRPr lang="en-US" dirty="0"/>
          </a:p>
        </p:txBody>
      </p:sp>
      <p:sp>
        <p:nvSpPr>
          <p:cNvPr id="12" name="Left Brace 11"/>
          <p:cNvSpPr/>
          <p:nvPr/>
        </p:nvSpPr>
        <p:spPr>
          <a:xfrm rot="10800000">
            <a:off x="5064313" y="3933206"/>
            <a:ext cx="264319" cy="5643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5328632" y="4030718"/>
            <a:ext cx="677045" cy="369332"/>
          </a:xfrm>
          <a:prstGeom prst="rect">
            <a:avLst/>
          </a:prstGeom>
          <a:noFill/>
        </p:spPr>
        <p:txBody>
          <a:bodyPr wrap="none" rtlCol="0">
            <a:spAutoFit/>
          </a:bodyPr>
          <a:lstStyle/>
          <a:p>
            <a:r>
              <a:rPr lang="en-US" dirty="0" smtClean="0"/>
              <a:t>genre</a:t>
            </a:r>
            <a:endParaRPr lang="en-US" dirty="0"/>
          </a:p>
        </p:txBody>
      </p:sp>
    </p:spTree>
    <p:extLst>
      <p:ext uri="{BB962C8B-B14F-4D97-AF65-F5344CB8AC3E}">
        <p14:creationId xmlns:p14="http://schemas.microsoft.com/office/powerpoint/2010/main" val="362416046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Analysis – Averages (Interactions)</a:t>
            </a:r>
            <a:endParaRPr lang="en-US" dirty="0">
              <a:solidFill>
                <a:srgbClr val="FF0000"/>
              </a:solidFill>
            </a:endParaRPr>
          </a:p>
        </p:txBody>
      </p:sp>
      <p:sp>
        <p:nvSpPr>
          <p:cNvPr id="4" name="Content Placeholder 3"/>
          <p:cNvSpPr>
            <a:spLocks noGrp="1"/>
          </p:cNvSpPr>
          <p:nvPr>
            <p:ph sz="half" idx="2"/>
          </p:nvPr>
        </p:nvSpPr>
        <p:spPr/>
        <p:txBody>
          <a:bodyPr>
            <a:normAutofit/>
          </a:bodyPr>
          <a:lstStyle/>
          <a:p>
            <a:r>
              <a:rPr lang="en-US" sz="2000" dirty="0" smtClean="0"/>
              <a:t>When we look at both format and genre,  subjects scored highest on hardcopy/textbook and lowest on fiction/electronic. On average, scores for the hard copy/textbook were 197% higher than fiction/electronic.</a:t>
            </a:r>
          </a:p>
          <a:p>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226" y="601218"/>
            <a:ext cx="1304619" cy="18215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55" y="601218"/>
            <a:ext cx="1702079" cy="1830192"/>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9"/>
              <p14:cNvContentPartPr/>
              <p14:nvPr/>
            </p14:nvContentPartPr>
            <p14:xfrm>
              <a:off x="9124482" y="2248792"/>
              <a:ext cx="11880" cy="41040"/>
            </p14:xfrm>
          </p:contentPart>
        </mc:Choice>
        <mc:Fallback xmlns="">
          <p:pic>
            <p:nvPicPr>
              <p:cNvPr id="20" name="Ink 19"/>
              <p:cNvPicPr/>
              <p:nvPr/>
            </p:nvPicPr>
            <p:blipFill>
              <a:blip r:embed="rId5"/>
              <a:stretch>
                <a:fillRect/>
              </a:stretch>
            </p:blipFill>
            <p:spPr>
              <a:xfrm>
                <a:off x="9117642" y="2237992"/>
                <a:ext cx="28080" cy="60480"/>
              </a:xfrm>
              <a:prstGeom prst="rect">
                <a:avLst/>
              </a:prstGeom>
            </p:spPr>
          </p:pic>
        </mc:Fallback>
      </mc:AlternateContent>
      <p:graphicFrame>
        <p:nvGraphicFramePr>
          <p:cNvPr id="48" name="Table 47"/>
          <p:cNvGraphicFramePr>
            <a:graphicFrameLocks noGrp="1"/>
          </p:cNvGraphicFramePr>
          <p:nvPr/>
        </p:nvGraphicFramePr>
        <p:xfrm>
          <a:off x="946740" y="2692843"/>
          <a:ext cx="4015119" cy="2603756"/>
        </p:xfrm>
        <a:graphic>
          <a:graphicData uri="http://schemas.openxmlformats.org/drawingml/2006/table">
            <a:tbl>
              <a:tblPr/>
              <a:tblGrid>
                <a:gridCol w="1417880"/>
                <a:gridCol w="1113102"/>
                <a:gridCol w="702315"/>
                <a:gridCol w="781822"/>
              </a:tblGrid>
              <a:tr h="373444">
                <a:tc>
                  <a:txBody>
                    <a:bodyPr/>
                    <a:lstStyle/>
                    <a:p>
                      <a:pPr algn="l" fontAlgn="b"/>
                      <a:r>
                        <a:rPr lang="en-US" sz="1800" b="1" i="0" u="none" strike="noStrike" dirty="0">
                          <a:solidFill>
                            <a:srgbClr val="000000"/>
                          </a:solidFill>
                          <a:effectLst/>
                          <a:latin typeface="Calibri" panose="020F0502020204030204" pitchFamily="34" charset="0"/>
                        </a:rPr>
                        <a:t>Average Correct Score</a:t>
                      </a:r>
                    </a:p>
                  </a:txBody>
                  <a:tcPr marL="6350" marR="6350" marT="6350" marB="0" anchor="b">
                    <a:lnL>
                      <a:noFill/>
                    </a:lnL>
                    <a:lnR>
                      <a:noFill/>
                    </a:lnR>
                    <a:lnT>
                      <a:noFill/>
                    </a:lnT>
                    <a:lnB>
                      <a:noFill/>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Column Labels</a:t>
                      </a:r>
                    </a:p>
                  </a:txBody>
                  <a:tcPr marL="6350" marR="6350" marT="6350" marB="0" anchor="b">
                    <a:lnL>
                      <a:noFill/>
                    </a:lnL>
                    <a:lnR>
                      <a:noFill/>
                    </a:lnR>
                    <a:lnT>
                      <a:noFill/>
                    </a:lnT>
                    <a:lnB>
                      <a:noFill/>
                    </a:lnB>
                    <a:solidFill>
                      <a:srgbClr val="DCE6F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CE6F1"/>
                    </a:solidFill>
                  </a:tcPr>
                </a:tc>
              </a:tr>
              <a:tr h="373444">
                <a:tc>
                  <a:txBody>
                    <a:bodyPr/>
                    <a:lstStyle/>
                    <a:p>
                      <a:pPr algn="l" fontAlgn="b"/>
                      <a:r>
                        <a:rPr lang="en-US" sz="1800" b="1" i="0" u="none" strike="noStrike" dirty="0">
                          <a:solidFill>
                            <a:srgbClr val="000000"/>
                          </a:solidFill>
                          <a:effectLst/>
                          <a:latin typeface="Calibri" panose="020F0502020204030204" pitchFamily="34" charset="0"/>
                        </a:rPr>
                        <a:t>Row Labels</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Electronic</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Hard Copy</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8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373444">
                <a:tc>
                  <a:txBody>
                    <a:bodyPr/>
                    <a:lstStyle/>
                    <a:p>
                      <a:pPr algn="l" fontAlgn="b"/>
                      <a:r>
                        <a:rPr lang="en-US" sz="1800" b="0" i="0" u="none" strike="noStrike" dirty="0">
                          <a:solidFill>
                            <a:srgbClr val="000000"/>
                          </a:solidFill>
                          <a:effectLst/>
                          <a:latin typeface="Calibri" panose="020F0502020204030204" pitchFamily="34" charset="0"/>
                        </a:rPr>
                        <a:t>Fiction</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1.82</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00B050"/>
                    </a:solidFill>
                  </a:tcPr>
                </a:tc>
                <a:tc>
                  <a:txBody>
                    <a:bodyPr/>
                    <a:lstStyle/>
                    <a:p>
                      <a:pPr algn="ctr" fontAlgn="b"/>
                      <a:r>
                        <a:rPr lang="en-US" sz="1800" b="0" i="0" u="none" strike="noStrike" dirty="0">
                          <a:solidFill>
                            <a:srgbClr val="000000"/>
                          </a:solidFill>
                          <a:effectLst/>
                          <a:latin typeface="Calibri" panose="020F0502020204030204" pitchFamily="34" charset="0"/>
                        </a:rPr>
                        <a:t>2.53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2.16</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r>
              <a:tr h="373444">
                <a:tc>
                  <a:txBody>
                    <a:bodyPr/>
                    <a:lstStyle/>
                    <a:p>
                      <a:pPr algn="l" fontAlgn="b"/>
                      <a:r>
                        <a:rPr lang="en-US" sz="1800" b="0" i="0" u="none" strike="noStrike" dirty="0">
                          <a:solidFill>
                            <a:srgbClr val="000000"/>
                          </a:solidFill>
                          <a:effectLst/>
                          <a:latin typeface="Calibri" panose="020F0502020204030204" pitchFamily="34" charset="0"/>
                        </a:rPr>
                        <a:t>Non-Fiction</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3.43</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4.77</a:t>
                      </a:r>
                    </a:p>
                  </a:txBody>
                  <a:tcPr marL="6350" marR="6350" marT="635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4.07</a:t>
                      </a:r>
                    </a:p>
                  </a:txBody>
                  <a:tcPr marL="6350" marR="6350" marT="6350" marB="0" anchor="b">
                    <a:lnL>
                      <a:noFill/>
                    </a:lnL>
                    <a:lnR>
                      <a:noFill/>
                    </a:lnR>
                    <a:lnT>
                      <a:noFill/>
                    </a:lnT>
                    <a:lnB>
                      <a:noFill/>
                    </a:lnB>
                    <a:solidFill>
                      <a:schemeClr val="accent3">
                        <a:lumMod val="20000"/>
                        <a:lumOff val="80000"/>
                      </a:schemeClr>
                    </a:solidFill>
                  </a:tcPr>
                </a:tc>
              </a:tr>
              <a:tr h="373444">
                <a:tc>
                  <a:txBody>
                    <a:bodyPr/>
                    <a:lstStyle/>
                    <a:p>
                      <a:pPr algn="l" fontAlgn="b"/>
                      <a:r>
                        <a:rPr lang="en-US" sz="1800" b="0" i="0" u="none" strike="noStrike" dirty="0">
                          <a:solidFill>
                            <a:srgbClr val="000000"/>
                          </a:solidFill>
                          <a:effectLst/>
                          <a:latin typeface="Calibri" panose="020F0502020204030204" pitchFamily="34" charset="0"/>
                        </a:rPr>
                        <a:t>Text</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5.31</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5.40</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rgbClr val="00B050"/>
                    </a:solidFill>
                  </a:tcPr>
                </a:tc>
                <a:tc>
                  <a:txBody>
                    <a:bodyPr/>
                    <a:lstStyle/>
                    <a:p>
                      <a:pPr algn="ctr" fontAlgn="b"/>
                      <a:r>
                        <a:rPr lang="en-US" sz="1800" b="0" i="0" u="none" strike="noStrike" dirty="0">
                          <a:solidFill>
                            <a:srgbClr val="000000"/>
                          </a:solidFill>
                          <a:effectLst/>
                          <a:latin typeface="Calibri" panose="020F0502020204030204" pitchFamily="34" charset="0"/>
                        </a:rPr>
                        <a:t>5.35</a:t>
                      </a:r>
                    </a:p>
                  </a:txBody>
                  <a:tcPr marL="6350" marR="6350" marT="6350" marB="0" anchor="b">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r>
              <a:tr h="373444">
                <a:tc>
                  <a:txBody>
                    <a:bodyPr/>
                    <a:lstStyle/>
                    <a:p>
                      <a:pPr algn="l" fontAlgn="b"/>
                      <a:r>
                        <a:rPr lang="en-US" sz="1800" b="1" i="0" u="none" strike="noStrike" dirty="0">
                          <a:solidFill>
                            <a:srgbClr val="000000"/>
                          </a:solidFill>
                          <a:effectLst/>
                          <a:latin typeface="Calibri" panose="020F0502020204030204" pitchFamily="34" charset="0"/>
                        </a:rPr>
                        <a:t>Grand Total</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800" b="1" i="0" u="none" strike="noStrike" dirty="0">
                          <a:solidFill>
                            <a:srgbClr val="000000"/>
                          </a:solidFill>
                          <a:effectLst/>
                          <a:latin typeface="Calibri" panose="020F0502020204030204" pitchFamily="34" charset="0"/>
                        </a:rPr>
                        <a:t>3.49</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4.21</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3.83</a:t>
                      </a:r>
                    </a:p>
                  </a:txBody>
                  <a:tcPr marL="6350" marR="6350" marT="635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
        <p:nvSpPr>
          <p:cNvPr id="5" name="Slide Number Placeholder 4"/>
          <p:cNvSpPr>
            <a:spLocks noGrp="1"/>
          </p:cNvSpPr>
          <p:nvPr>
            <p:ph type="sldNum" sz="quarter" idx="12"/>
          </p:nvPr>
        </p:nvSpPr>
        <p:spPr/>
        <p:txBody>
          <a:bodyPr/>
          <a:lstStyle/>
          <a:p>
            <a:fld id="{82408B4B-A8A2-4D91-BCA9-9D4A3662EEF1}" type="slidenum">
              <a:rPr lang="en-US" smtClean="0"/>
              <a:t>9</a:t>
            </a:fld>
            <a:endParaRPr lang="en-US" dirty="0"/>
          </a:p>
        </p:txBody>
      </p:sp>
    </p:spTree>
    <p:extLst>
      <p:ext uri="{BB962C8B-B14F-4D97-AF65-F5344CB8AC3E}">
        <p14:creationId xmlns:p14="http://schemas.microsoft.com/office/powerpoint/2010/main" val="321338886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3028</TotalTime>
  <Words>1828</Words>
  <Application>Microsoft Office PowerPoint</Application>
  <PresentationFormat>Widescreen</PresentationFormat>
  <Paragraphs>412</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Electronic Reader Versus Hardcopy</vt:lpstr>
      <vt:lpstr>The Question</vt:lpstr>
      <vt:lpstr>Background Research </vt:lpstr>
      <vt:lpstr>Hypothesis </vt:lpstr>
      <vt:lpstr>Materials</vt:lpstr>
      <vt:lpstr>Procedure</vt:lpstr>
      <vt:lpstr>Data</vt:lpstr>
      <vt:lpstr>Analysis - Averages</vt:lpstr>
      <vt:lpstr>Analysis – Averages (Interactions)</vt:lpstr>
      <vt:lpstr>Analysis-Variation </vt:lpstr>
      <vt:lpstr>Data – Variation (Interactions)</vt:lpstr>
      <vt:lpstr>Analysis</vt:lpstr>
      <vt:lpstr>Analysis</vt:lpstr>
      <vt:lpstr>Analysis - Gender</vt:lpstr>
      <vt:lpstr>Analysis - Chronological</vt:lpstr>
      <vt:lpstr>Conclusion</vt:lpstr>
      <vt:lpstr>Applications and Further Explorations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Reader Versus Hardcopy</dc:title>
  <dc:creator>Evan Bartle</dc:creator>
  <cp:lastModifiedBy>Evan Bartle</cp:lastModifiedBy>
  <cp:revision>97</cp:revision>
  <cp:lastPrinted>2015-01-19T16:15:39Z</cp:lastPrinted>
  <dcterms:created xsi:type="dcterms:W3CDTF">2014-11-21T02:59:28Z</dcterms:created>
  <dcterms:modified xsi:type="dcterms:W3CDTF">2015-01-20T02:23:47Z</dcterms:modified>
</cp:coreProperties>
</file>